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8" r:id="rId18"/>
    <p:sldId id="271" r:id="rId19"/>
    <p:sldId id="272" r:id="rId20"/>
    <p:sldId id="275" r:id="rId21"/>
    <p:sldId id="279" r:id="rId22"/>
    <p:sldId id="280" r:id="rId23"/>
    <p:sldId id="281" r:id="rId24"/>
    <p:sldId id="283" r:id="rId25"/>
    <p:sldId id="284" r:id="rId26"/>
    <p:sldId id="285" r:id="rId27"/>
    <p:sldId id="287" r:id="rId28"/>
    <p:sldId id="290" r:id="rId29"/>
    <p:sldId id="291" r:id="rId30"/>
    <p:sldId id="29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7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BA3E-980E-D34F-A341-DEDC8AE4ED37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FE260-4A36-CB41-A1CA-CA8CF2E358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6360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ghc</a:t>
            </a:r>
            <a:r>
              <a:rPr kumimoji="1" lang="en-US" altLang="zh-TW" dirty="0" smtClean="0"/>
              <a:t> -O2 sudoku2.hs -threaded -</a:t>
            </a:r>
            <a:r>
              <a:rPr kumimoji="1" lang="en-US" altLang="zh-TW" dirty="0" err="1" smtClean="0"/>
              <a:t>eventlog</a:t>
            </a:r>
            <a:r>
              <a:rPr kumimoji="1" lang="en-US" altLang="zh-TW" dirty="0" smtClean="0"/>
              <a:t> -</a:t>
            </a:r>
            <a:r>
              <a:rPr kumimoji="1" lang="en-US" altLang="zh-TW" dirty="0" err="1" smtClean="0"/>
              <a:t>rtsopts</a:t>
            </a:r>
            <a:r>
              <a:rPr kumimoji="1" lang="en-US" altLang="zh-TW" dirty="0" smtClean="0"/>
              <a:t>; time ./sudoku2 sudoku17.1000.txt +RTS -N2 -lf &gt; </a:t>
            </a:r>
            <a:r>
              <a:rPr kumimoji="1" lang="en-US" altLang="zh-TW" dirty="0" err="1" smtClean="0"/>
              <a:t>eee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E260-4A36-CB41-A1CA-CA8CF2E358A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850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E260-4A36-CB41-A1CA-CA8CF2E358A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11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 smtClean="0"/>
              <a:t> </a:t>
            </a:r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857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200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25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714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499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012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46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593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363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49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960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2930-887D-8741-9583-B8918F918625}" type="datetimeFigureOut">
              <a:rPr kumimoji="1" lang="zh-TW" altLang="en-US" smtClean="0"/>
              <a:t>13/6/17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2F082-9421-A745-BB02-49D95DFDEC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90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.umass.edu/~mccallum/papers/multicoref2005s.pdf" TargetMode="External"/><Relationship Id="rId4" Type="http://schemas.openxmlformats.org/officeDocument/2006/relationships/hyperlink" Target="http://ofps.oreilly.com/titles/9781449335946/index.html" TargetMode="External"/><Relationship Id="rId5" Type="http://schemas.openxmlformats.org/officeDocument/2006/relationships/hyperlink" Target="http://book.realworldhaskell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umin/string-clusteri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Parallelism in Haskell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awaw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96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err="1" smtClean="0"/>
              <a:t>Control.Parallel.Strategies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57200" y="2312737"/>
            <a:ext cx="82296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d</a:t>
            </a:r>
            <a:r>
              <a:rPr kumimoji="1" lang="en-US" altLang="zh-TW" sz="2800" dirty="0" smtClean="0"/>
              <a:t>ata </a:t>
            </a:r>
            <a:r>
              <a:rPr kumimoji="1" lang="en-US" altLang="zh-TW" sz="2800" dirty="0" err="1" smtClean="0"/>
              <a:t>Eval</a:t>
            </a:r>
            <a:r>
              <a:rPr kumimoji="1" lang="en-US" altLang="zh-TW" sz="2800" dirty="0" smtClean="0"/>
              <a:t> a</a:t>
            </a:r>
          </a:p>
          <a:p>
            <a:r>
              <a:rPr kumimoji="1" lang="en-US" altLang="zh-TW" sz="2800" dirty="0"/>
              <a:t>i</a:t>
            </a:r>
            <a:r>
              <a:rPr kumimoji="1" lang="en-US" altLang="zh-TW" sz="2800" dirty="0" smtClean="0"/>
              <a:t>nstance Monad </a:t>
            </a:r>
            <a:r>
              <a:rPr kumimoji="1" lang="en-US" altLang="zh-TW" sz="2800" dirty="0" err="1" smtClean="0"/>
              <a:t>Eval</a:t>
            </a:r>
            <a:endParaRPr kumimoji="1" lang="en-US" altLang="zh-TW" sz="2800" dirty="0" smtClean="0"/>
          </a:p>
          <a:p>
            <a:endParaRPr kumimoji="1" lang="en-US" altLang="zh-TW" sz="2800" dirty="0"/>
          </a:p>
          <a:p>
            <a:r>
              <a:rPr kumimoji="1" lang="en-US" altLang="zh-TW" sz="2800" dirty="0" err="1" smtClean="0"/>
              <a:t>runEval</a:t>
            </a:r>
            <a:r>
              <a:rPr kumimoji="1" lang="en-US" altLang="zh-TW" sz="2800" dirty="0" smtClean="0"/>
              <a:t> :: </a:t>
            </a:r>
            <a:r>
              <a:rPr kumimoji="1" lang="en-US" altLang="zh-TW" sz="2800" dirty="0" err="1" smtClean="0"/>
              <a:t>Eval</a:t>
            </a:r>
            <a:r>
              <a:rPr kumimoji="1" lang="en-US" altLang="zh-TW" sz="2800" dirty="0" smtClean="0"/>
              <a:t> a -&gt; a</a:t>
            </a:r>
          </a:p>
          <a:p>
            <a:endParaRPr kumimoji="1" lang="en-US" altLang="zh-TW" sz="2800" dirty="0"/>
          </a:p>
          <a:p>
            <a:r>
              <a:rPr kumimoji="1" lang="en-US" altLang="zh-TW" sz="2800" dirty="0" err="1"/>
              <a:t>r</a:t>
            </a:r>
            <a:r>
              <a:rPr kumimoji="1" lang="en-US" altLang="zh-TW" sz="2800" dirty="0" err="1" smtClean="0"/>
              <a:t>par</a:t>
            </a:r>
            <a:r>
              <a:rPr kumimoji="1" lang="en-US" altLang="zh-TW" sz="2800" dirty="0" smtClean="0"/>
              <a:t> :: a -&gt; </a:t>
            </a:r>
            <a:r>
              <a:rPr kumimoji="1" lang="en-US" altLang="zh-TW" sz="2800" dirty="0" err="1" smtClean="0"/>
              <a:t>Eval</a:t>
            </a:r>
            <a:r>
              <a:rPr kumimoji="1" lang="en-US" altLang="zh-TW" sz="2800" dirty="0" smtClean="0"/>
              <a:t> a  -- `a` could be evaluated in parallel </a:t>
            </a:r>
          </a:p>
          <a:p>
            <a:endParaRPr kumimoji="1" lang="en-US" altLang="zh-TW" sz="2800" dirty="0" smtClean="0"/>
          </a:p>
          <a:p>
            <a:r>
              <a:rPr kumimoji="1" lang="en-US" altLang="zh-TW" sz="2800" dirty="0" err="1"/>
              <a:t>r</a:t>
            </a:r>
            <a:r>
              <a:rPr kumimoji="1" lang="en-US" altLang="zh-TW" sz="2800" dirty="0" err="1" smtClean="0"/>
              <a:t>seq</a:t>
            </a:r>
            <a:r>
              <a:rPr kumimoji="1" lang="en-US" altLang="zh-TW" sz="2800" dirty="0" smtClean="0"/>
              <a:t> :: a -&gt; </a:t>
            </a:r>
            <a:r>
              <a:rPr kumimoji="1" lang="en-US" altLang="zh-TW" sz="2800" dirty="0" err="1" smtClean="0"/>
              <a:t>Eval</a:t>
            </a:r>
            <a:r>
              <a:rPr kumimoji="1" lang="en-US" altLang="zh-TW" sz="2800" dirty="0" smtClean="0"/>
              <a:t> a  -- evaluate `a` and wait for the result</a:t>
            </a:r>
          </a:p>
          <a:p>
            <a:r>
              <a:rPr kumimoji="1" lang="en-US" altLang="zh-TW" sz="2800" dirty="0"/>
              <a:t> </a:t>
            </a:r>
            <a:r>
              <a:rPr kumimoji="1" lang="en-US" altLang="zh-TW" sz="2800" dirty="0" smtClean="0"/>
              <a:t>                               -- in both cases, evaluation is to</a:t>
            </a:r>
          </a:p>
          <a:p>
            <a:r>
              <a:rPr kumimoji="1" lang="en-US" altLang="zh-TW" sz="2800" dirty="0"/>
              <a:t> </a:t>
            </a:r>
            <a:r>
              <a:rPr kumimoji="1" lang="en-US" altLang="zh-TW" sz="2800" dirty="0" smtClean="0"/>
              <a:t>                               -- weak normal form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668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1. </a:t>
            </a:r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</a:t>
            </a:r>
            <a:r>
              <a:rPr kumimoji="1" lang="en-US" altLang="zh-TW" dirty="0" smtClean="0"/>
              <a:t>o a &lt;-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(f x)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b &lt;-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(f y)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return (</a:t>
            </a:r>
            <a:r>
              <a:rPr kumimoji="1" lang="en-US" altLang="zh-TW" dirty="0" err="1" smtClean="0"/>
              <a:t>a,b</a:t>
            </a:r>
            <a:r>
              <a:rPr kumimoji="1" lang="en-US" altLang="zh-TW" dirty="0" smtClean="0"/>
              <a:t>)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d</a:t>
            </a:r>
            <a:r>
              <a:rPr kumimoji="1" lang="en-US" altLang="zh-TW" dirty="0" smtClean="0"/>
              <a:t>o a &lt;-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(f x)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b &lt;- </a:t>
            </a:r>
            <a:r>
              <a:rPr kumimoji="1" lang="en-US" altLang="zh-TW" dirty="0" err="1" smtClean="0"/>
              <a:t>rseq</a:t>
            </a:r>
            <a:r>
              <a:rPr kumimoji="1" lang="en-US" altLang="zh-TW" dirty="0" smtClean="0"/>
              <a:t> (f y)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return (</a:t>
            </a:r>
            <a:r>
              <a:rPr kumimoji="1" lang="en-US" altLang="zh-TW" dirty="0" err="1" smtClean="0"/>
              <a:t>a,b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333" y="1600200"/>
            <a:ext cx="3607467" cy="18720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50" y="4130842"/>
            <a:ext cx="3389050" cy="18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1. </a:t>
            </a:r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d</a:t>
            </a:r>
            <a:r>
              <a:rPr kumimoji="1" lang="en-US" altLang="zh-TW" dirty="0" smtClean="0"/>
              <a:t>o a &lt;-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(f x)</a:t>
            </a:r>
          </a:p>
          <a:p>
            <a:pPr marL="0" indent="0">
              <a:buNone/>
            </a:pPr>
            <a:r>
              <a:rPr kumimoji="1" lang="en-US" altLang="zh-TW" dirty="0" smtClean="0"/>
              <a:t>      b &lt;- </a:t>
            </a:r>
            <a:r>
              <a:rPr kumimoji="1" lang="en-US" altLang="zh-TW" dirty="0" err="1" smtClean="0"/>
              <a:t>rseq</a:t>
            </a:r>
            <a:r>
              <a:rPr kumimoji="1" lang="en-US" altLang="zh-TW" dirty="0" smtClean="0"/>
              <a:t> (f y)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</a:t>
            </a:r>
            <a:r>
              <a:rPr kumimoji="1" lang="en-US" altLang="zh-TW" dirty="0" err="1" smtClean="0"/>
              <a:t>rseq</a:t>
            </a:r>
            <a:r>
              <a:rPr kumimoji="1" lang="en-US" altLang="zh-TW" dirty="0" smtClean="0"/>
              <a:t> a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return (</a:t>
            </a:r>
            <a:r>
              <a:rPr kumimoji="1" lang="en-US" altLang="zh-TW" dirty="0" err="1" smtClean="0"/>
              <a:t>a,b</a:t>
            </a:r>
            <a:r>
              <a:rPr kumimoji="1" lang="en-US" altLang="zh-TW" dirty="0" smtClean="0"/>
              <a:t>)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d</a:t>
            </a:r>
            <a:r>
              <a:rPr kumimoji="1" lang="en-US" altLang="zh-TW" dirty="0" smtClean="0"/>
              <a:t>o a &lt;-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(f x)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b &lt;-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(f y)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</a:t>
            </a:r>
            <a:r>
              <a:rPr kumimoji="1" lang="en-US" altLang="zh-TW" dirty="0" err="1" smtClean="0"/>
              <a:t>rseq</a:t>
            </a:r>
            <a:r>
              <a:rPr kumimoji="1" lang="en-US" altLang="zh-TW" dirty="0" smtClean="0"/>
              <a:t> a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</a:t>
            </a:r>
            <a:r>
              <a:rPr kumimoji="1" lang="en-US" altLang="zh-TW" dirty="0" err="1" smtClean="0"/>
              <a:t>rseq</a:t>
            </a:r>
            <a:r>
              <a:rPr kumimoji="1" lang="en-US" altLang="zh-TW" dirty="0" smtClean="0"/>
              <a:t> b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return (</a:t>
            </a:r>
            <a:r>
              <a:rPr kumimoji="1" lang="en-US" altLang="zh-TW" dirty="0" err="1" smtClean="0"/>
              <a:t>a,b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04" y="2834106"/>
            <a:ext cx="5027096" cy="25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5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2. Strategies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t</a:t>
            </a:r>
            <a:r>
              <a:rPr kumimoji="1" lang="en-US" altLang="zh-TW" dirty="0" smtClean="0"/>
              <a:t>ype Strategy a = a -&gt; </a:t>
            </a:r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a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/>
              <a:t>r</a:t>
            </a:r>
            <a:r>
              <a:rPr kumimoji="1" lang="en-US" altLang="zh-TW" dirty="0" err="1" smtClean="0"/>
              <a:t>seq</a:t>
            </a:r>
            <a:r>
              <a:rPr kumimoji="1" lang="en-US" altLang="zh-TW" dirty="0" smtClean="0"/>
              <a:t> :: Strategy a</a:t>
            </a:r>
          </a:p>
          <a:p>
            <a:pPr marL="0" indent="0">
              <a:buNone/>
            </a:pPr>
            <a:r>
              <a:rPr kumimoji="1" lang="en-US" altLang="zh-TW" dirty="0" err="1"/>
              <a:t>r</a:t>
            </a:r>
            <a:r>
              <a:rPr kumimoji="1" lang="en-US" altLang="zh-TW" dirty="0" err="1" smtClean="0"/>
              <a:t>par</a:t>
            </a:r>
            <a:r>
              <a:rPr kumimoji="1" lang="en-US" altLang="zh-TW" dirty="0" smtClean="0"/>
              <a:t> :: Strategy a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u</a:t>
            </a:r>
            <a:r>
              <a:rPr kumimoji="1" lang="en-US" altLang="zh-TW" dirty="0" smtClean="0"/>
              <a:t>sing :: a -&gt; Strategy a -&gt; a</a:t>
            </a:r>
          </a:p>
          <a:p>
            <a:pPr marL="0" indent="0">
              <a:buNone/>
            </a:pPr>
            <a:r>
              <a:rPr kumimoji="1" lang="en-US" altLang="zh-TW" dirty="0"/>
              <a:t>x</a:t>
            </a:r>
            <a:r>
              <a:rPr kumimoji="1" lang="en-US" altLang="zh-TW" dirty="0" smtClean="0"/>
              <a:t> `using` s = </a:t>
            </a:r>
            <a:r>
              <a:rPr kumimoji="1" lang="en-US" altLang="zh-TW" dirty="0" err="1" smtClean="0"/>
              <a:t>runEval</a:t>
            </a:r>
            <a:r>
              <a:rPr kumimoji="1" lang="en-US" altLang="zh-TW" dirty="0" smtClean="0"/>
              <a:t> (s x)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 smtClean="0"/>
              <a:t>parMap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r>
              <a:rPr kumimoji="1" lang="en-US" altLang="zh-TW" dirty="0" smtClean="0"/>
              <a:t> f </a:t>
            </a:r>
            <a:r>
              <a:rPr kumimoji="1" lang="en-US" altLang="zh-TW" dirty="0" err="1" smtClean="0"/>
              <a:t>xs</a:t>
            </a:r>
            <a:r>
              <a:rPr kumimoji="1" lang="en-US" altLang="zh-TW" dirty="0" smtClean="0"/>
              <a:t> = map f </a:t>
            </a:r>
            <a:r>
              <a:rPr kumimoji="1" lang="en-US" altLang="zh-TW" dirty="0" err="1" smtClean="0"/>
              <a:t>xs</a:t>
            </a:r>
            <a:r>
              <a:rPr kumimoji="1" lang="en-US" altLang="zh-TW" dirty="0" smtClean="0"/>
              <a:t> `using` </a:t>
            </a:r>
            <a:r>
              <a:rPr kumimoji="1" lang="en-US" altLang="zh-TW" dirty="0" err="1" smtClean="0"/>
              <a:t>parList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 smtClean="0"/>
              <a:t>parList</a:t>
            </a:r>
            <a:r>
              <a:rPr kumimoji="1" lang="en-US" altLang="zh-TW" dirty="0" smtClean="0"/>
              <a:t> :: Strategy a -&gt; Strategy [a]</a:t>
            </a:r>
          </a:p>
          <a:p>
            <a:pPr marL="0" indent="0">
              <a:buNone/>
            </a:pPr>
            <a:r>
              <a:rPr kumimoji="1" lang="en-US" altLang="zh-TW" dirty="0" err="1" smtClean="0"/>
              <a:t>parList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r>
              <a:rPr kumimoji="1" lang="en-US" altLang="zh-TW" dirty="0" smtClean="0"/>
              <a:t> [] = return []</a:t>
            </a:r>
          </a:p>
          <a:p>
            <a:pPr marL="0" indent="0">
              <a:buNone/>
            </a:pPr>
            <a:r>
              <a:rPr kumimoji="1" lang="en-US" altLang="zh-TW" dirty="0" err="1" smtClean="0"/>
              <a:t>parList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r>
              <a:rPr kumimoji="1" lang="en-US" altLang="zh-TW" dirty="0" smtClean="0"/>
              <a:t> (</a:t>
            </a:r>
            <a:r>
              <a:rPr kumimoji="1" lang="en-US" altLang="zh-TW" dirty="0" err="1" smtClean="0"/>
              <a:t>x:xs</a:t>
            </a:r>
            <a:r>
              <a:rPr kumimoji="1" lang="en-US" altLang="zh-TW" dirty="0" smtClean="0"/>
              <a:t>) = do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x’ &lt;- </a:t>
            </a:r>
            <a:r>
              <a:rPr kumimoji="1" lang="en-US" altLang="zh-TW" dirty="0" err="1" smtClean="0"/>
              <a:t>rparWith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r>
              <a:rPr kumimoji="1" lang="en-US" altLang="zh-TW" dirty="0" smtClean="0"/>
              <a:t> x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xs’</a:t>
            </a:r>
            <a:r>
              <a:rPr kumimoji="1" lang="en-US" altLang="zh-TW" dirty="0" smtClean="0"/>
              <a:t> &lt;- </a:t>
            </a:r>
            <a:r>
              <a:rPr kumimoji="1" lang="en-US" altLang="zh-TW" dirty="0" err="1" smtClean="0"/>
              <a:t>parList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xs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return (x’:</a:t>
            </a:r>
            <a:r>
              <a:rPr kumimoji="1" lang="en-US" altLang="zh-TW" dirty="0" err="1" smtClean="0"/>
              <a:t>xs</a:t>
            </a:r>
            <a:r>
              <a:rPr kumimoji="1" lang="en-US" altLang="zh-TW" dirty="0" smtClean="0"/>
              <a:t>’)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332020" y="2767262"/>
            <a:ext cx="33547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Take away recipe:</a:t>
            </a:r>
          </a:p>
          <a:p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ap f </a:t>
            </a:r>
            <a:r>
              <a:rPr kumimoji="1" lang="en-US" altLang="zh-TW" sz="2800" dirty="0" err="1" smtClean="0"/>
              <a:t>xs</a:t>
            </a:r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  <a:p>
            <a:r>
              <a:rPr kumimoji="1" lang="en-US" altLang="zh-TW" sz="2800" dirty="0" err="1" smtClean="0"/>
              <a:t>parMap</a:t>
            </a:r>
            <a:r>
              <a:rPr kumimoji="1" lang="en-US" altLang="zh-TW" sz="2800" dirty="0" smtClean="0"/>
              <a:t> </a:t>
            </a:r>
            <a:r>
              <a:rPr kumimoji="1" lang="en-US" altLang="zh-TW" sz="2800" dirty="0" err="1" smtClean="0"/>
              <a:t>rdeepseq</a:t>
            </a:r>
            <a:r>
              <a:rPr kumimoji="1" lang="en-US" altLang="zh-TW" sz="2800" dirty="0" smtClean="0"/>
              <a:t> f </a:t>
            </a:r>
            <a:r>
              <a:rPr kumimoji="1" lang="en-US" altLang="zh-TW" sz="2800" dirty="0" err="1" smtClean="0"/>
              <a:t>xs</a:t>
            </a:r>
            <a:endParaRPr kumimoji="1" lang="zh-TW" altLang="en-US" sz="2800" dirty="0"/>
          </a:p>
        </p:txBody>
      </p:sp>
      <p:cxnSp>
        <p:nvCxnSpPr>
          <p:cNvPr id="6" name="直線箭頭接點 5"/>
          <p:cNvCxnSpPr/>
          <p:nvPr/>
        </p:nvCxnSpPr>
        <p:spPr>
          <a:xfrm>
            <a:off x="6082632" y="3636211"/>
            <a:ext cx="0" cy="788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89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3. Par monad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737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zh-TW" dirty="0" err="1" smtClean="0"/>
              <a:t>Control.Monad.Par</a:t>
            </a: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/>
              <a:t>n</a:t>
            </a:r>
            <a:r>
              <a:rPr kumimoji="1" lang="en-US" altLang="zh-TW" dirty="0" err="1" smtClean="0"/>
              <a:t>ewtype</a:t>
            </a:r>
            <a:r>
              <a:rPr kumimoji="1" lang="en-US" altLang="zh-TW" dirty="0" smtClean="0"/>
              <a:t> Par a</a:t>
            </a:r>
          </a:p>
          <a:p>
            <a:pPr marL="0" indent="0">
              <a:buNone/>
            </a:pPr>
            <a:r>
              <a:rPr kumimoji="1" lang="en-US" altLang="zh-TW" dirty="0"/>
              <a:t>i</a:t>
            </a:r>
            <a:r>
              <a:rPr kumimoji="1" lang="en-US" altLang="zh-TW" dirty="0" smtClean="0"/>
              <a:t>nstance </a:t>
            </a:r>
            <a:r>
              <a:rPr kumimoji="1" lang="en-US" altLang="zh-TW" dirty="0" err="1" smtClean="0"/>
              <a:t>Functor</a:t>
            </a:r>
            <a:r>
              <a:rPr kumimoji="1" lang="en-US" altLang="zh-TW" dirty="0" smtClean="0"/>
              <a:t> Par</a:t>
            </a:r>
          </a:p>
          <a:p>
            <a:pPr marL="0" indent="0">
              <a:buNone/>
            </a:pPr>
            <a:r>
              <a:rPr kumimoji="1" lang="en-US" altLang="zh-TW" dirty="0" smtClean="0"/>
              <a:t>instance Applicative Par</a:t>
            </a:r>
          </a:p>
          <a:p>
            <a:pPr marL="0" indent="0">
              <a:buNone/>
            </a:pPr>
            <a:r>
              <a:rPr kumimoji="1" lang="en-US" altLang="zh-TW" dirty="0" smtClean="0"/>
              <a:t>instance Monad Par</a:t>
            </a:r>
          </a:p>
          <a:p>
            <a:pPr marL="0" indent="0">
              <a:buNone/>
            </a:pP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 err="1" smtClean="0"/>
              <a:t>runPar</a:t>
            </a:r>
            <a:r>
              <a:rPr kumimoji="1" lang="en-US" altLang="zh-TW" dirty="0" smtClean="0"/>
              <a:t> :: Par a -&gt; a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</a:t>
            </a:r>
            <a:r>
              <a:rPr kumimoji="1" lang="en-US" altLang="zh-TW" dirty="0" smtClean="0"/>
              <a:t>ork :: Par () -&gt; Par ()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d</a:t>
            </a:r>
            <a:r>
              <a:rPr kumimoji="1" lang="en-US" altLang="zh-TW" dirty="0" smtClean="0"/>
              <a:t>ata </a:t>
            </a:r>
            <a:r>
              <a:rPr kumimoji="1" lang="en-US" altLang="zh-TW" dirty="0" err="1" smtClean="0"/>
              <a:t>IVar</a:t>
            </a:r>
            <a:r>
              <a:rPr kumimoji="1" lang="en-US" altLang="zh-TW" dirty="0" smtClean="0"/>
              <a:t> a – instance </a:t>
            </a:r>
            <a:r>
              <a:rPr kumimoji="1" lang="en-US" altLang="zh-TW" dirty="0" err="1" smtClean="0"/>
              <a:t>Eq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n</a:t>
            </a:r>
            <a:r>
              <a:rPr kumimoji="1" lang="en-US" altLang="zh-TW" dirty="0" smtClean="0"/>
              <a:t>ew :: Par (</a:t>
            </a:r>
            <a:r>
              <a:rPr kumimoji="1" lang="en-US" altLang="zh-TW" dirty="0" err="1" smtClean="0"/>
              <a:t>Ivar</a:t>
            </a:r>
            <a:r>
              <a:rPr kumimoji="1" lang="en-US" altLang="zh-TW" dirty="0" smtClean="0"/>
              <a:t> a)</a:t>
            </a:r>
          </a:p>
          <a:p>
            <a:pPr marL="0" indent="0">
              <a:buNone/>
            </a:pPr>
            <a:r>
              <a:rPr kumimoji="1" lang="en-US" altLang="zh-TW" dirty="0" smtClean="0"/>
              <a:t>put :: </a:t>
            </a:r>
            <a:r>
              <a:rPr kumimoji="1" lang="en-US" altLang="zh-TW" dirty="0" err="1" smtClean="0"/>
              <a:t>NFData</a:t>
            </a:r>
            <a:r>
              <a:rPr kumimoji="1" lang="en-US" altLang="zh-TW" dirty="0" smtClean="0"/>
              <a:t> a =&gt; </a:t>
            </a:r>
            <a:r>
              <a:rPr kumimoji="1" lang="en-US" altLang="zh-TW" dirty="0" err="1" smtClean="0"/>
              <a:t>IVar</a:t>
            </a:r>
            <a:r>
              <a:rPr kumimoji="1" lang="en-US" altLang="zh-TW" dirty="0" smtClean="0"/>
              <a:t> a -&gt; a -&gt; Par ()</a:t>
            </a:r>
          </a:p>
          <a:p>
            <a:pPr marL="0" indent="0">
              <a:buNone/>
            </a:pPr>
            <a:r>
              <a:rPr kumimoji="1" lang="en-US" altLang="zh-TW" dirty="0"/>
              <a:t>g</a:t>
            </a:r>
            <a:r>
              <a:rPr kumimoji="1" lang="en-US" altLang="zh-TW" dirty="0" smtClean="0"/>
              <a:t>et :: </a:t>
            </a:r>
            <a:r>
              <a:rPr kumimoji="1" lang="en-US" altLang="zh-TW" dirty="0" err="1" smtClean="0"/>
              <a:t>Ivar</a:t>
            </a:r>
            <a:r>
              <a:rPr kumimoji="1" lang="en-US" altLang="zh-TW" dirty="0" smtClean="0"/>
              <a:t> a -&gt; Par a</a:t>
            </a:r>
          </a:p>
        </p:txBody>
      </p:sp>
    </p:spTree>
    <p:extLst>
      <p:ext uri="{BB962C8B-B14F-4D97-AF65-F5344CB8AC3E}">
        <p14:creationId xmlns:p14="http://schemas.microsoft.com/office/powerpoint/2010/main" val="167509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3. Par monad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</a:t>
            </a:r>
            <a:r>
              <a:rPr kumimoji="1" lang="en-US" altLang="zh-TW" dirty="0" smtClean="0"/>
              <a:t>o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a’ &lt;- spawn (f x)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b’ &lt;- spawn (f y)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a &lt;- get a’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b &lt;- get b’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return (</a:t>
            </a:r>
            <a:r>
              <a:rPr kumimoji="1" lang="en-US" altLang="zh-TW" dirty="0" err="1" smtClean="0"/>
              <a:t>a,b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63665" y="3703491"/>
            <a:ext cx="6338920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Q: Looks so similar to </a:t>
            </a:r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monad,</a:t>
            </a:r>
          </a:p>
          <a:p>
            <a:r>
              <a:rPr kumimoji="1" lang="en-US" altLang="zh-TW" dirty="0" smtClean="0"/>
              <a:t>     why bother to have another library that does the same thing?</a:t>
            </a:r>
          </a:p>
          <a:p>
            <a:endParaRPr kumimoji="1" lang="en-US" altLang="zh-TW" dirty="0"/>
          </a:p>
          <a:p>
            <a:r>
              <a:rPr kumimoji="1" lang="en-US" altLang="zh-TW" dirty="0" err="1" smtClean="0"/>
              <a:t>Ans</a:t>
            </a:r>
            <a:r>
              <a:rPr kumimoji="1" lang="en-US" altLang="zh-TW" dirty="0" smtClean="0"/>
              <a:t>: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* Using the </a:t>
            </a:r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requires some understanding of 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the workings of lazy evaluation. Newcomers find this hard, and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diagnosing problems can be difficult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* Programming with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requires being careful about retaining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references to sparks to avoid them being garbage collected;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this can be subtle and hard to get right in some cases</a:t>
            </a:r>
          </a:p>
        </p:txBody>
      </p:sp>
    </p:spTree>
    <p:extLst>
      <p:ext uri="{BB962C8B-B14F-4D97-AF65-F5344CB8AC3E}">
        <p14:creationId xmlns:p14="http://schemas.microsoft.com/office/powerpoint/2010/main" val="40215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Caveats of Haskell parallelism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Well known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447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Spark conversions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3719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TW" dirty="0" smtClean="0"/>
              <a:t>Converted: what we want!</a:t>
            </a:r>
          </a:p>
          <a:p>
            <a:r>
              <a:rPr kumimoji="1" lang="en-US" altLang="zh-TW" dirty="0" smtClean="0"/>
              <a:t>Overflowed</a:t>
            </a:r>
          </a:p>
          <a:p>
            <a:pPr lvl="1"/>
            <a:r>
              <a:rPr kumimoji="1" lang="en-US" altLang="zh-TW" dirty="0" smtClean="0"/>
              <a:t>the spark pool has a fixed size, and if we try  to create sparks when the pool is full, they are dropped and counted as overflowed</a:t>
            </a:r>
          </a:p>
          <a:p>
            <a:r>
              <a:rPr kumimoji="1" lang="en-US" altLang="zh-TW" dirty="0" smtClean="0"/>
              <a:t>Dud</a:t>
            </a:r>
          </a:p>
          <a:p>
            <a:pPr lvl="1"/>
            <a:r>
              <a:rPr kumimoji="1" lang="en-US" altLang="zh-TW" dirty="0" smtClean="0"/>
              <a:t>when `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` is applied to an expression that is already evaluated, this is counted as a dud and the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is ignored</a:t>
            </a:r>
          </a:p>
          <a:p>
            <a:r>
              <a:rPr kumimoji="1" lang="en-US" altLang="zh-TW" dirty="0" err="1" smtClean="0"/>
              <a:t>GC’d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the spark expressed was found to be unused by the program, so the runtime removed the spark</a:t>
            </a:r>
          </a:p>
          <a:p>
            <a:r>
              <a:rPr kumimoji="1" lang="en-US" altLang="zh-TW" dirty="0" smtClean="0"/>
              <a:t>Fizzled</a:t>
            </a:r>
          </a:p>
          <a:p>
            <a:pPr lvl="1"/>
            <a:r>
              <a:rPr kumimoji="1" lang="en-US" altLang="zh-TW" dirty="0" smtClean="0"/>
              <a:t>the sparked expression was initially unevaluated, but later became evaluated. Fizzled sparks are removed from the spark pool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673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caveats – </a:t>
            </a:r>
            <a:r>
              <a:rPr kumimoji="1" lang="en-US" altLang="zh-TW" dirty="0" err="1" smtClean="0"/>
              <a:t>GC’d</a:t>
            </a:r>
            <a:r>
              <a:rPr kumimoji="1" lang="en-US" altLang="zh-TW" dirty="0" smtClean="0"/>
              <a:t> sparks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274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 smtClean="0"/>
              <a:t>-- Correct implementation</a:t>
            </a:r>
          </a:p>
          <a:p>
            <a:pPr marL="0" indent="0">
              <a:buNone/>
            </a:pPr>
            <a:r>
              <a:rPr kumimoji="1" lang="en-US" altLang="zh-TW" dirty="0" err="1" smtClean="0"/>
              <a:t>parList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r>
              <a:rPr kumimoji="1" lang="en-US" altLang="zh-TW" dirty="0" smtClean="0"/>
              <a:t> [] = return []</a:t>
            </a:r>
          </a:p>
          <a:p>
            <a:pPr marL="0" indent="0">
              <a:buNone/>
            </a:pPr>
            <a:r>
              <a:rPr kumimoji="1" lang="en-US" altLang="zh-TW" dirty="0" err="1" smtClean="0"/>
              <a:t>parList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r>
              <a:rPr kumimoji="1" lang="en-US" altLang="zh-TW" dirty="0" smtClean="0"/>
              <a:t> (</a:t>
            </a:r>
            <a:r>
              <a:rPr kumimoji="1" lang="en-US" altLang="zh-TW" dirty="0" err="1" smtClean="0"/>
              <a:t>x:xs</a:t>
            </a:r>
            <a:r>
              <a:rPr kumimoji="1" lang="en-US" altLang="zh-TW" dirty="0" smtClean="0"/>
              <a:t>) = do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x’ &lt;- </a:t>
            </a:r>
            <a:r>
              <a:rPr kumimoji="1" lang="en-US" altLang="zh-TW" dirty="0" err="1" smtClean="0"/>
              <a:t>rparWith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r>
              <a:rPr kumimoji="1" lang="en-US" altLang="zh-TW" dirty="0" smtClean="0"/>
              <a:t> x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xs’</a:t>
            </a:r>
            <a:r>
              <a:rPr kumimoji="1" lang="en-US" altLang="zh-TW" dirty="0" smtClean="0"/>
              <a:t> &lt;- </a:t>
            </a:r>
            <a:r>
              <a:rPr kumimoji="1" lang="en-US" altLang="zh-TW" dirty="0" err="1" smtClean="0"/>
              <a:t>parList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xs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return (x’:</a:t>
            </a:r>
            <a:r>
              <a:rPr kumimoji="1" lang="en-US" altLang="zh-TW" dirty="0" err="1" smtClean="0"/>
              <a:t>xs</a:t>
            </a:r>
            <a:r>
              <a:rPr kumimoji="1" lang="en-US" altLang="zh-TW" dirty="0" smtClean="0"/>
              <a:t>’)</a:t>
            </a:r>
          </a:p>
          <a:p>
            <a:pPr marL="0" indent="0">
              <a:buNone/>
            </a:pP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 smtClean="0"/>
              <a:t>-- Buggy implementation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 smtClean="0"/>
              <a:t>parList</a:t>
            </a:r>
            <a:r>
              <a:rPr kumimoji="1" lang="en-US" altLang="zh-TW" dirty="0" smtClean="0"/>
              <a:t> :: Strategy a -&gt; Strategy [a]</a:t>
            </a:r>
          </a:p>
          <a:p>
            <a:pPr marL="0" indent="0">
              <a:buNone/>
            </a:pPr>
            <a:r>
              <a:rPr kumimoji="1" lang="en-US" altLang="zh-TW" dirty="0" err="1" smtClean="0"/>
              <a:t>parList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xs</a:t>
            </a:r>
            <a:r>
              <a:rPr kumimoji="1" lang="en-US" altLang="zh-TW" dirty="0" smtClean="0"/>
              <a:t> = do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go </a:t>
            </a:r>
            <a:r>
              <a:rPr kumimoji="1" lang="en-US" altLang="zh-TW" dirty="0" err="1" smtClean="0"/>
              <a:t>xs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return </a:t>
            </a:r>
            <a:r>
              <a:rPr kumimoji="1" lang="en-US" altLang="zh-TW" dirty="0" err="1" smtClean="0"/>
              <a:t>xs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where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go [] = return ()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go (</a:t>
            </a:r>
            <a:r>
              <a:rPr kumimoji="1" lang="en-US" altLang="zh-TW" dirty="0" err="1" smtClean="0"/>
              <a:t>x:xs</a:t>
            </a:r>
            <a:r>
              <a:rPr kumimoji="1" lang="en-US" altLang="zh-TW" dirty="0" smtClean="0"/>
              <a:t>) = do </a:t>
            </a:r>
            <a:r>
              <a:rPr kumimoji="1" lang="en-US" altLang="zh-TW" dirty="0" err="1" smtClean="0"/>
              <a:t>rparWith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strat</a:t>
            </a:r>
            <a:r>
              <a:rPr kumimoji="1" lang="en-US" altLang="zh-TW" dirty="0" smtClean="0"/>
              <a:t> x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                      go </a:t>
            </a:r>
            <a:r>
              <a:rPr kumimoji="1" lang="en-US" altLang="zh-TW" dirty="0" err="1" smtClean="0"/>
              <a:t>xs</a:t>
            </a:r>
            <a:endParaRPr kumimoji="1" lang="en-US" altLang="zh-TW" dirty="0" smtClean="0"/>
          </a:p>
        </p:txBody>
      </p:sp>
      <p:sp>
        <p:nvSpPr>
          <p:cNvPr id="4" name="圓角矩形圖說文字 3"/>
          <p:cNvSpPr/>
          <p:nvPr/>
        </p:nvSpPr>
        <p:spPr>
          <a:xfrm>
            <a:off x="3906778" y="2126084"/>
            <a:ext cx="4955948" cy="745508"/>
          </a:xfrm>
          <a:prstGeom prst="wedgeRoundRectCallout">
            <a:avLst>
              <a:gd name="adj1" fmla="val -66502"/>
              <a:gd name="adj2" fmla="val 2176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Not </a:t>
            </a:r>
            <a:r>
              <a:rPr kumimoji="1" lang="en-US" altLang="zh-TW" i="1" dirty="0" smtClean="0"/>
              <a:t>tail-recursive</a:t>
            </a:r>
            <a:r>
              <a:rPr kumimoji="1" lang="en-US" altLang="zh-TW" dirty="0" smtClean="0"/>
              <a:t>, that means it requires </a:t>
            </a:r>
          </a:p>
          <a:p>
            <a:pPr algn="ctr"/>
            <a:r>
              <a:rPr kumimoji="1" lang="en-US" altLang="zh-TW" dirty="0" smtClean="0"/>
              <a:t>stack space linear in the length of the input list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7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caveats – </a:t>
            </a:r>
            <a:r>
              <a:rPr kumimoji="1" lang="en-US" altLang="zh-TW" dirty="0" err="1" smtClean="0"/>
              <a:t>GC’d</a:t>
            </a:r>
            <a:r>
              <a:rPr kumimoji="1" lang="en-US" altLang="zh-TW" dirty="0" smtClean="0"/>
              <a:t> sparks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But, running the buggy implementation gives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This is because the runtime automatically discards unreferenced sparks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49512" y="2383192"/>
            <a:ext cx="661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SPARKS: 1000 (2 converted, 0 overflowed, 0 dud, 998 </a:t>
            </a:r>
            <a:r>
              <a:rPr kumimoji="1" lang="en-US" altLang="zh-TW" dirty="0" err="1" smtClean="0"/>
              <a:t>GC’d</a:t>
            </a:r>
            <a:r>
              <a:rPr kumimoji="1" lang="en-US" altLang="zh-TW" dirty="0" smtClean="0"/>
              <a:t>, 0 fizzled)</a:t>
            </a:r>
            <a:endParaRPr kumimoji="1" lang="zh-TW" altLang="en-US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897318" y="4345990"/>
            <a:ext cx="1096612" cy="12003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dirty="0"/>
              <a:t>d</a:t>
            </a:r>
            <a:r>
              <a:rPr kumimoji="1" lang="en-US" altLang="zh-TW" dirty="0" smtClean="0"/>
              <a:t>o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…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(f x)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…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83083" y="4345990"/>
            <a:ext cx="1491101" cy="12003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dirty="0"/>
              <a:t>d</a:t>
            </a:r>
            <a:r>
              <a:rPr kumimoji="1" lang="en-US" altLang="zh-TW" dirty="0" smtClean="0"/>
              <a:t>o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…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y &lt;-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(f x)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… y …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55557" y="4345990"/>
            <a:ext cx="838691" cy="12003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dirty="0"/>
              <a:t>d</a:t>
            </a:r>
            <a:r>
              <a:rPr kumimoji="1" lang="en-US" altLang="zh-TW" dirty="0" smtClean="0"/>
              <a:t>o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…</a:t>
            </a:r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rpar</a:t>
            </a:r>
            <a:r>
              <a:rPr kumimoji="1" lang="en-US" altLang="zh-TW" dirty="0" smtClean="0"/>
              <a:t> y</a:t>
            </a:r>
          </a:p>
          <a:p>
            <a:r>
              <a:rPr kumimoji="1" lang="en-US" altLang="zh-TW" dirty="0"/>
              <a:t>  </a:t>
            </a:r>
            <a:r>
              <a:rPr kumimoji="1" lang="en-US" altLang="zh-TW" dirty="0" smtClean="0"/>
              <a:t>…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00842" y="5941497"/>
            <a:ext cx="89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Wrong!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14216" y="5863691"/>
            <a:ext cx="126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008000"/>
                </a:solidFill>
              </a:rPr>
              <a:t>Correct</a:t>
            </a:r>
            <a:endParaRPr kumimoji="1" lang="zh-TW" altLang="en-US" sz="2800" dirty="0">
              <a:solidFill>
                <a:srgbClr val="008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340689" y="5595468"/>
            <a:ext cx="260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Might be OK,</a:t>
            </a:r>
          </a:p>
          <a:p>
            <a:r>
              <a:rPr kumimoji="1" lang="en-US" altLang="zh-TW" dirty="0" smtClean="0"/>
              <a:t>As long as y is required by </a:t>
            </a:r>
          </a:p>
          <a:p>
            <a:r>
              <a:rPr kumimoji="1" lang="en-US" altLang="zh-TW" dirty="0" smtClean="0"/>
              <a:t>the program somewhere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76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Parallelism &amp; Concurrency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Synonyms in many fields, but not so in programming</a:t>
            </a:r>
          </a:p>
          <a:p>
            <a:r>
              <a:rPr kumimoji="1" lang="en-US" altLang="zh-TW" dirty="0" smtClean="0"/>
              <a:t>Parallelism – about efficiency, can be achieved via deterministic and nondeterministic methods, but determinism is preferred</a:t>
            </a:r>
          </a:p>
          <a:p>
            <a:r>
              <a:rPr kumimoji="1" lang="en-US" altLang="zh-TW" dirty="0" smtClean="0"/>
              <a:t>Concurrency – a programming technique in which there are multiple </a:t>
            </a:r>
            <a:r>
              <a:rPr kumimoji="1" lang="en-US" altLang="zh-TW" i="1" dirty="0" smtClean="0"/>
              <a:t>threads of control</a:t>
            </a:r>
            <a:r>
              <a:rPr kumimoji="1" lang="en-US" altLang="zh-TW" dirty="0" smtClean="0"/>
              <a:t>. Necessarily nondeterministic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176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caveats – forget to `force`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/>
              <a:t>do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nl-NL" altLang="zh-TW" dirty="0" smtClean="0"/>
              <a:t>a &lt;- </a:t>
            </a:r>
            <a:r>
              <a:rPr kumimoji="1" lang="nl-NL" altLang="zh-TW" dirty="0" err="1" smtClean="0"/>
              <a:t>rpar</a:t>
            </a:r>
            <a:r>
              <a:rPr kumimoji="1" lang="nl-NL" altLang="zh-TW" dirty="0" smtClean="0"/>
              <a:t> (</a:t>
            </a:r>
            <a:r>
              <a:rPr kumimoji="1" lang="nl-NL" altLang="zh-TW" dirty="0" smtClean="0">
                <a:solidFill>
                  <a:srgbClr val="FF0000"/>
                </a:solidFill>
              </a:rPr>
              <a:t>force</a:t>
            </a:r>
            <a:r>
              <a:rPr kumimoji="1" lang="nl-NL" altLang="zh-TW" dirty="0" smtClean="0"/>
              <a:t> (map </a:t>
            </a:r>
            <a:r>
              <a:rPr kumimoji="1" lang="nl-NL" altLang="zh-TW" dirty="0" err="1" smtClean="0"/>
              <a:t>solve</a:t>
            </a:r>
            <a:r>
              <a:rPr kumimoji="1" lang="nl-NL" altLang="zh-TW" dirty="0" smtClean="0"/>
              <a:t> as))</a:t>
            </a:r>
          </a:p>
          <a:p>
            <a:pPr marL="0" indent="0">
              <a:buNone/>
            </a:pPr>
            <a:r>
              <a:rPr kumimoji="1" lang="nl-NL" altLang="zh-TW" dirty="0" smtClean="0"/>
              <a:t>  b &lt;- </a:t>
            </a:r>
            <a:r>
              <a:rPr kumimoji="1" lang="nl-NL" altLang="zh-TW" dirty="0" err="1" smtClean="0"/>
              <a:t>rpar</a:t>
            </a:r>
            <a:r>
              <a:rPr kumimoji="1" lang="nl-NL" altLang="zh-TW" dirty="0" smtClean="0"/>
              <a:t> (</a:t>
            </a:r>
            <a:r>
              <a:rPr kumimoji="1" lang="nl-NL" altLang="zh-TW" dirty="0" smtClean="0">
                <a:solidFill>
                  <a:srgbClr val="FF0000"/>
                </a:solidFill>
              </a:rPr>
              <a:t>force </a:t>
            </a:r>
            <a:r>
              <a:rPr kumimoji="1" lang="nl-NL" altLang="zh-TW" dirty="0" smtClean="0"/>
              <a:t>(map </a:t>
            </a:r>
            <a:r>
              <a:rPr kumimoji="1" lang="nl-NL" altLang="zh-TW" dirty="0" err="1" smtClean="0"/>
              <a:t>solve</a:t>
            </a:r>
            <a:r>
              <a:rPr kumimoji="1" lang="nl-NL" altLang="zh-TW" dirty="0" smtClean="0"/>
              <a:t> </a:t>
            </a:r>
            <a:r>
              <a:rPr kumimoji="1" lang="nl-NL" altLang="zh-TW" dirty="0" err="1" smtClean="0"/>
              <a:t>bs</a:t>
            </a:r>
            <a:r>
              <a:rPr kumimoji="1" lang="nl-NL" altLang="zh-TW" dirty="0" smtClean="0"/>
              <a:t>))</a:t>
            </a:r>
          </a:p>
          <a:p>
            <a:pPr marL="0" indent="0">
              <a:buNone/>
            </a:pPr>
            <a:r>
              <a:rPr kumimoji="1" lang="nl-NL" altLang="zh-TW" dirty="0" smtClean="0"/>
              <a:t>  </a:t>
            </a:r>
            <a:r>
              <a:rPr kumimoji="1" lang="nl-NL" altLang="zh-TW" dirty="0" err="1" smtClean="0"/>
              <a:t>rseq</a:t>
            </a:r>
            <a:r>
              <a:rPr kumimoji="1" lang="nl-NL" altLang="zh-TW" dirty="0" smtClean="0"/>
              <a:t> a</a:t>
            </a:r>
          </a:p>
          <a:p>
            <a:pPr marL="0" indent="0">
              <a:buNone/>
            </a:pPr>
            <a:r>
              <a:rPr kumimoji="1" lang="nl-NL" altLang="zh-TW" dirty="0" smtClean="0"/>
              <a:t>  </a:t>
            </a:r>
            <a:r>
              <a:rPr kumimoji="1" lang="nl-NL" altLang="zh-TW" dirty="0" err="1" smtClean="0"/>
              <a:t>rseq</a:t>
            </a:r>
            <a:r>
              <a:rPr kumimoji="1" lang="nl-NL" altLang="zh-TW" dirty="0" smtClean="0"/>
              <a:t> b</a:t>
            </a:r>
          </a:p>
          <a:p>
            <a:pPr marL="0" indent="0">
              <a:buNone/>
            </a:pPr>
            <a:r>
              <a:rPr kumimoji="1" lang="nl-NL" altLang="zh-TW" dirty="0" smtClean="0"/>
              <a:t>  return (</a:t>
            </a:r>
            <a:r>
              <a:rPr kumimoji="1" lang="nl-NL" altLang="zh-TW" dirty="0" err="1" smtClean="0"/>
              <a:t>a,b</a:t>
            </a:r>
            <a:r>
              <a:rPr kumimoji="1" lang="nl-NL" altLang="zh-TW" dirty="0" smtClean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27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caveats – forget to `force`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/>
              <a:t>do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nl-NL" altLang="zh-TW" dirty="0" smtClean="0"/>
              <a:t>a &lt;- </a:t>
            </a:r>
            <a:r>
              <a:rPr kumimoji="1" lang="nl-NL" altLang="zh-TW" dirty="0" err="1" smtClean="0"/>
              <a:t>rpar</a:t>
            </a:r>
            <a:r>
              <a:rPr kumimoji="1" lang="nl-NL" altLang="zh-TW" dirty="0" smtClean="0"/>
              <a:t> (</a:t>
            </a:r>
            <a:r>
              <a:rPr kumimoji="1" lang="nl-NL" altLang="zh-TW" dirty="0" err="1" smtClean="0">
                <a:solidFill>
                  <a:srgbClr val="FF0000"/>
                </a:solidFill>
              </a:rPr>
              <a:t>deep</a:t>
            </a:r>
            <a:r>
              <a:rPr kumimoji="1" lang="nl-NL" altLang="zh-TW" dirty="0" smtClean="0"/>
              <a:t> (map </a:t>
            </a:r>
            <a:r>
              <a:rPr kumimoji="1" lang="nl-NL" altLang="zh-TW" dirty="0" err="1" smtClean="0"/>
              <a:t>solve</a:t>
            </a:r>
            <a:r>
              <a:rPr kumimoji="1" lang="nl-NL" altLang="zh-TW" dirty="0" smtClean="0"/>
              <a:t> as))</a:t>
            </a:r>
          </a:p>
          <a:p>
            <a:pPr marL="0" indent="0">
              <a:buNone/>
            </a:pPr>
            <a:r>
              <a:rPr kumimoji="1" lang="nl-NL" altLang="zh-TW" dirty="0" smtClean="0"/>
              <a:t>  b &lt;- </a:t>
            </a:r>
            <a:r>
              <a:rPr kumimoji="1" lang="nl-NL" altLang="zh-TW" dirty="0" err="1" smtClean="0"/>
              <a:t>rpar</a:t>
            </a:r>
            <a:r>
              <a:rPr kumimoji="1" lang="nl-NL" altLang="zh-TW" dirty="0" smtClean="0"/>
              <a:t> (</a:t>
            </a:r>
            <a:r>
              <a:rPr kumimoji="1" lang="nl-NL" altLang="zh-TW" dirty="0" err="1" smtClean="0">
                <a:solidFill>
                  <a:srgbClr val="FF0000"/>
                </a:solidFill>
              </a:rPr>
              <a:t>deep</a:t>
            </a:r>
            <a:r>
              <a:rPr kumimoji="1" lang="nl-NL" altLang="zh-TW" dirty="0" smtClean="0">
                <a:solidFill>
                  <a:srgbClr val="FF0000"/>
                </a:solidFill>
              </a:rPr>
              <a:t> </a:t>
            </a:r>
            <a:r>
              <a:rPr kumimoji="1" lang="nl-NL" altLang="zh-TW" dirty="0" smtClean="0"/>
              <a:t>(map </a:t>
            </a:r>
            <a:r>
              <a:rPr kumimoji="1" lang="nl-NL" altLang="zh-TW" dirty="0" err="1" smtClean="0"/>
              <a:t>solve</a:t>
            </a:r>
            <a:r>
              <a:rPr kumimoji="1" lang="nl-NL" altLang="zh-TW" dirty="0" smtClean="0"/>
              <a:t> </a:t>
            </a:r>
            <a:r>
              <a:rPr kumimoji="1" lang="nl-NL" altLang="zh-TW" dirty="0" err="1" smtClean="0"/>
              <a:t>bs</a:t>
            </a:r>
            <a:r>
              <a:rPr kumimoji="1" lang="nl-NL" altLang="zh-TW" dirty="0" smtClean="0"/>
              <a:t>))</a:t>
            </a:r>
          </a:p>
          <a:p>
            <a:pPr marL="0" indent="0">
              <a:buNone/>
            </a:pPr>
            <a:r>
              <a:rPr kumimoji="1" lang="nl-NL" altLang="zh-TW" dirty="0" smtClean="0"/>
              <a:t>  </a:t>
            </a:r>
            <a:r>
              <a:rPr kumimoji="1" lang="nl-NL" altLang="zh-TW" dirty="0" err="1" smtClean="0"/>
              <a:t>rseq</a:t>
            </a:r>
            <a:r>
              <a:rPr kumimoji="1" lang="nl-NL" altLang="zh-TW" dirty="0" smtClean="0"/>
              <a:t> a</a:t>
            </a:r>
          </a:p>
          <a:p>
            <a:pPr marL="0" indent="0">
              <a:buNone/>
            </a:pPr>
            <a:r>
              <a:rPr kumimoji="1" lang="nl-NL" altLang="zh-TW" dirty="0" smtClean="0"/>
              <a:t>  </a:t>
            </a:r>
            <a:r>
              <a:rPr kumimoji="1" lang="nl-NL" altLang="zh-TW" dirty="0" err="1" smtClean="0"/>
              <a:t>rseq</a:t>
            </a:r>
            <a:r>
              <a:rPr kumimoji="1" lang="nl-NL" altLang="zh-TW" dirty="0" smtClean="0"/>
              <a:t> b</a:t>
            </a:r>
          </a:p>
          <a:p>
            <a:pPr marL="0" indent="0">
              <a:buNone/>
            </a:pPr>
            <a:r>
              <a:rPr kumimoji="1" lang="nl-NL" altLang="zh-TW" dirty="0" smtClean="0"/>
              <a:t>  return (</a:t>
            </a:r>
            <a:r>
              <a:rPr kumimoji="1" lang="nl-NL" altLang="zh-TW" dirty="0" err="1" smtClean="0"/>
              <a:t>a,b</a:t>
            </a:r>
            <a:r>
              <a:rPr kumimoji="1" lang="nl-NL" altLang="zh-TW" dirty="0" smtClean="0"/>
              <a:t>)</a:t>
            </a:r>
            <a:endParaRPr kumimoji="1" lang="zh-TW" altLang="en-US" dirty="0"/>
          </a:p>
        </p:txBody>
      </p:sp>
      <p:pic>
        <p:nvPicPr>
          <p:cNvPr id="4" name="圖片 3" descr="Screen Shot 2013-06-17 at 上午1.40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 caveats – forget to `force`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/>
              <a:t>do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nl-NL" altLang="zh-TW" dirty="0" smtClean="0"/>
              <a:t>a &lt;- </a:t>
            </a:r>
            <a:r>
              <a:rPr kumimoji="1" lang="nl-NL" altLang="zh-TW" dirty="0" err="1" smtClean="0"/>
              <a:t>rpar</a:t>
            </a:r>
            <a:r>
              <a:rPr kumimoji="1" lang="nl-NL" altLang="zh-TW" dirty="0" smtClean="0"/>
              <a:t> (</a:t>
            </a:r>
            <a:r>
              <a:rPr kumimoji="1" lang="nl-NL" altLang="zh-TW" dirty="0" err="1" smtClean="0">
                <a:solidFill>
                  <a:srgbClr val="FF0000"/>
                </a:solidFill>
              </a:rPr>
              <a:t>deep</a:t>
            </a:r>
            <a:r>
              <a:rPr kumimoji="1" lang="nl-NL" altLang="zh-TW" dirty="0" smtClean="0"/>
              <a:t> (map </a:t>
            </a:r>
            <a:r>
              <a:rPr kumimoji="1" lang="nl-NL" altLang="zh-TW" dirty="0" err="1" smtClean="0"/>
              <a:t>solve</a:t>
            </a:r>
            <a:r>
              <a:rPr kumimoji="1" lang="nl-NL" altLang="zh-TW" dirty="0" smtClean="0"/>
              <a:t> as))</a:t>
            </a:r>
          </a:p>
          <a:p>
            <a:pPr marL="0" indent="0">
              <a:buNone/>
            </a:pPr>
            <a:r>
              <a:rPr kumimoji="1" lang="nl-NL" altLang="zh-TW" dirty="0" smtClean="0"/>
              <a:t>  b &lt;- </a:t>
            </a:r>
            <a:r>
              <a:rPr kumimoji="1" lang="nl-NL" altLang="zh-TW" dirty="0" err="1" smtClean="0"/>
              <a:t>rpar</a:t>
            </a:r>
            <a:r>
              <a:rPr kumimoji="1" lang="nl-NL" altLang="zh-TW" dirty="0" smtClean="0"/>
              <a:t> (</a:t>
            </a:r>
            <a:r>
              <a:rPr kumimoji="1" lang="nl-NL" altLang="zh-TW" dirty="0" err="1" smtClean="0">
                <a:solidFill>
                  <a:srgbClr val="FF0000"/>
                </a:solidFill>
              </a:rPr>
              <a:t>deep</a:t>
            </a:r>
            <a:r>
              <a:rPr kumimoji="1" lang="nl-NL" altLang="zh-TW" dirty="0" smtClean="0">
                <a:solidFill>
                  <a:srgbClr val="FF0000"/>
                </a:solidFill>
              </a:rPr>
              <a:t> </a:t>
            </a:r>
            <a:r>
              <a:rPr kumimoji="1" lang="nl-NL" altLang="zh-TW" dirty="0" smtClean="0"/>
              <a:t>(map </a:t>
            </a:r>
            <a:r>
              <a:rPr kumimoji="1" lang="nl-NL" altLang="zh-TW" dirty="0" err="1" smtClean="0"/>
              <a:t>solve</a:t>
            </a:r>
            <a:r>
              <a:rPr kumimoji="1" lang="nl-NL" altLang="zh-TW" dirty="0" smtClean="0"/>
              <a:t> </a:t>
            </a:r>
            <a:r>
              <a:rPr kumimoji="1" lang="nl-NL" altLang="zh-TW" dirty="0" err="1" smtClean="0"/>
              <a:t>bs</a:t>
            </a:r>
            <a:r>
              <a:rPr kumimoji="1" lang="nl-NL" altLang="zh-TW" dirty="0" smtClean="0"/>
              <a:t>))</a:t>
            </a:r>
          </a:p>
          <a:p>
            <a:pPr marL="0" indent="0">
              <a:buNone/>
            </a:pPr>
            <a:r>
              <a:rPr kumimoji="1" lang="nl-NL" altLang="zh-TW" dirty="0" smtClean="0"/>
              <a:t>  </a:t>
            </a:r>
            <a:r>
              <a:rPr kumimoji="1" lang="nl-NL" altLang="zh-TW" dirty="0" err="1" smtClean="0"/>
              <a:t>rseq</a:t>
            </a:r>
            <a:r>
              <a:rPr kumimoji="1" lang="nl-NL" altLang="zh-TW" dirty="0" smtClean="0"/>
              <a:t> a</a:t>
            </a:r>
          </a:p>
          <a:p>
            <a:pPr marL="0" indent="0">
              <a:buNone/>
            </a:pPr>
            <a:r>
              <a:rPr kumimoji="1" lang="nl-NL" altLang="zh-TW" dirty="0" smtClean="0"/>
              <a:t>  </a:t>
            </a:r>
            <a:r>
              <a:rPr kumimoji="1" lang="nl-NL" altLang="zh-TW" dirty="0" err="1" smtClean="0"/>
              <a:t>rseq</a:t>
            </a:r>
            <a:r>
              <a:rPr kumimoji="1" lang="nl-NL" altLang="zh-TW" dirty="0" smtClean="0"/>
              <a:t> b</a:t>
            </a:r>
          </a:p>
          <a:p>
            <a:pPr marL="0" indent="0">
              <a:buNone/>
            </a:pPr>
            <a:r>
              <a:rPr kumimoji="1" lang="nl-NL" altLang="zh-TW" dirty="0" smtClean="0"/>
              <a:t>  return (</a:t>
            </a:r>
            <a:r>
              <a:rPr kumimoji="1" lang="nl-NL" altLang="zh-TW" dirty="0" err="1" smtClean="0"/>
              <a:t>a,b</a:t>
            </a:r>
            <a:r>
              <a:rPr kumimoji="1" lang="nl-NL" altLang="zh-TW" dirty="0" smtClean="0"/>
              <a:t>)</a:t>
            </a:r>
            <a:endParaRPr kumimoji="1" lang="zh-TW" altLang="en-US" dirty="0"/>
          </a:p>
        </p:txBody>
      </p:sp>
      <p:pic>
        <p:nvPicPr>
          <p:cNvPr id="5" name="圖片 4" descr="Screen Shot 2013-06-17 at 上午1.4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3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Caveats of Haskell parallelism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Less known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60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Par monad caveat – Divide &amp; Conquer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 smtClean="0"/>
              <a:t>-- buggy implementation</a:t>
            </a:r>
          </a:p>
          <a:p>
            <a:pPr marL="0" indent="0">
              <a:buNone/>
            </a:pPr>
            <a:r>
              <a:rPr kumimoji="1" lang="en-US" altLang="zh-TW" dirty="0" err="1" smtClean="0"/>
              <a:t>dAndC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xs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| granularity &gt; (length </a:t>
            </a:r>
            <a:r>
              <a:rPr kumimoji="1" lang="en-US" altLang="zh-TW" dirty="0" err="1" smtClean="0"/>
              <a:t>xs</a:t>
            </a:r>
            <a:r>
              <a:rPr kumimoji="1" lang="en-US" altLang="zh-TW" dirty="0" smtClean="0"/>
              <a:t>) = </a:t>
            </a:r>
            <a:r>
              <a:rPr kumimoji="1" lang="en-US" altLang="zh-TW" dirty="0" err="1" smtClean="0"/>
              <a:t>ourLogic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xs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| otherwise = </a:t>
            </a:r>
            <a:r>
              <a:rPr kumimoji="1" lang="en-US" altLang="zh-TW" dirty="0" err="1" smtClean="0"/>
              <a:t>runPar</a:t>
            </a:r>
            <a:r>
              <a:rPr kumimoji="1" lang="en-US" altLang="zh-TW" dirty="0" smtClean="0"/>
              <a:t> $ do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[i1,i2] &lt;- </a:t>
            </a:r>
            <a:r>
              <a:rPr kumimoji="1" lang="en-US" altLang="zh-TW" dirty="0" err="1" smtClean="0"/>
              <a:t>replicateM</a:t>
            </a:r>
            <a:r>
              <a:rPr kumimoji="1" lang="en-US" altLang="zh-TW" dirty="0" smtClean="0"/>
              <a:t> 2 new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fork $ put i1 $ </a:t>
            </a:r>
            <a:r>
              <a:rPr kumimoji="1" lang="en-US" altLang="zh-TW" dirty="0" err="1" smtClean="0"/>
              <a:t>dAndC</a:t>
            </a:r>
            <a:r>
              <a:rPr kumimoji="1" lang="en-US" altLang="zh-TW" dirty="0" smtClean="0"/>
              <a:t> as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fork $ put i2 $ </a:t>
            </a:r>
            <a:r>
              <a:rPr kumimoji="1" lang="en-US" altLang="zh-TW" dirty="0" err="1" smtClean="0"/>
              <a:t>dAndC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bs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smtClean="0"/>
              <a:t>       as’ &lt;- get i1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</a:t>
            </a:r>
            <a:r>
              <a:rPr kumimoji="1" lang="en-US" altLang="zh-TW" dirty="0" err="1" smtClean="0"/>
              <a:t>bs’</a:t>
            </a:r>
            <a:r>
              <a:rPr kumimoji="1" lang="en-US" altLang="zh-TW" dirty="0" smtClean="0"/>
              <a:t> &lt;- get i2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return $ combine as’ </a:t>
            </a:r>
            <a:r>
              <a:rPr kumimoji="1" lang="en-US" altLang="zh-TW" dirty="0" err="1" smtClean="0"/>
              <a:t>bs’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where (</a:t>
            </a:r>
            <a:r>
              <a:rPr kumimoji="1" lang="en-US" altLang="zh-TW" dirty="0" err="1" smtClean="0"/>
              <a:t>as,bs</a:t>
            </a:r>
            <a:r>
              <a:rPr kumimoji="1" lang="en-US" altLang="zh-TW" dirty="0" smtClean="0"/>
              <a:t>) = </a:t>
            </a:r>
            <a:r>
              <a:rPr kumimoji="1" lang="en-US" altLang="zh-TW" dirty="0" err="1" smtClean="0"/>
              <a:t>splitAt</a:t>
            </a:r>
            <a:r>
              <a:rPr kumimoji="1" lang="en-US" altLang="zh-TW" dirty="0" smtClean="0"/>
              <a:t> (length points `div` 2) points</a:t>
            </a:r>
          </a:p>
        </p:txBody>
      </p:sp>
      <p:sp>
        <p:nvSpPr>
          <p:cNvPr id="4" name="圓角矩形圖說文字 3"/>
          <p:cNvSpPr/>
          <p:nvPr/>
        </p:nvSpPr>
        <p:spPr>
          <a:xfrm>
            <a:off x="5245851" y="3741355"/>
            <a:ext cx="1339072" cy="427978"/>
          </a:xfrm>
          <a:prstGeom prst="wedgeRoundRectCallout">
            <a:avLst>
              <a:gd name="adj1" fmla="val -127774"/>
              <a:gd name="adj2" fmla="val -1491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recursion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4902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Par monad caveat – Divide &amp; Conquer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 smtClean="0"/>
              <a:t>-- correct implementation</a:t>
            </a:r>
          </a:p>
          <a:p>
            <a:pPr marL="0" indent="0">
              <a:buNone/>
            </a:pPr>
            <a:r>
              <a:rPr kumimoji="1" lang="en-US" altLang="zh-TW" dirty="0" err="1" smtClean="0"/>
              <a:t>dAndC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xs</a:t>
            </a:r>
            <a:r>
              <a:rPr kumimoji="1" lang="en-US" altLang="zh-TW" dirty="0" smtClean="0"/>
              <a:t> = </a:t>
            </a:r>
            <a:r>
              <a:rPr kumimoji="1" lang="en-US" altLang="zh-TW" dirty="0" err="1" smtClean="0"/>
              <a:t>runPar</a:t>
            </a:r>
            <a:r>
              <a:rPr kumimoji="1" lang="en-US" altLang="zh-TW" dirty="0" smtClean="0"/>
              <a:t> $ </a:t>
            </a:r>
            <a:r>
              <a:rPr kumimoji="1" lang="en-US" altLang="zh-TW" dirty="0" err="1" smtClean="0"/>
              <a:t>mDAndC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xs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 err="1" smtClean="0"/>
              <a:t>mDAndC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xs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 smtClean="0"/>
              <a:t>  | granularity &gt; (length </a:t>
            </a:r>
            <a:r>
              <a:rPr kumimoji="1" lang="en-US" altLang="zh-TW" dirty="0" err="1" smtClean="0"/>
              <a:t>xs</a:t>
            </a:r>
            <a:r>
              <a:rPr kumimoji="1" lang="en-US" altLang="zh-TW" dirty="0" smtClean="0"/>
              <a:t>) = return $ </a:t>
            </a:r>
            <a:r>
              <a:rPr kumimoji="1" lang="en-US" altLang="zh-TW" dirty="0" err="1" smtClean="0"/>
              <a:t>ourLogic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xs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 smtClean="0"/>
              <a:t>  | otherwise = do</a:t>
            </a:r>
          </a:p>
          <a:p>
            <a:pPr marL="0" indent="0">
              <a:buNone/>
            </a:pPr>
            <a:r>
              <a:rPr kumimoji="1" lang="en-US" altLang="zh-TW" dirty="0" smtClean="0"/>
              <a:t>       i1 &lt;- spawn $ </a:t>
            </a:r>
            <a:r>
              <a:rPr kumimoji="1" lang="en-US" altLang="zh-TW" dirty="0" err="1" smtClean="0"/>
              <a:t>mDAndC</a:t>
            </a:r>
            <a:r>
              <a:rPr kumimoji="1" lang="en-US" altLang="zh-TW" dirty="0" smtClean="0"/>
              <a:t> as</a:t>
            </a:r>
          </a:p>
          <a:p>
            <a:pPr marL="0" indent="0">
              <a:buNone/>
            </a:pPr>
            <a:r>
              <a:rPr kumimoji="1" lang="en-US" altLang="zh-TW" dirty="0" smtClean="0"/>
              <a:t>       i2 &lt;- spawn $ </a:t>
            </a:r>
            <a:r>
              <a:rPr kumimoji="1" lang="en-US" altLang="zh-TW" dirty="0" err="1" smtClean="0"/>
              <a:t>mDAndC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bs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 smtClean="0"/>
              <a:t>       as’ &lt;- get i1</a:t>
            </a:r>
          </a:p>
          <a:p>
            <a:pPr marL="0" indent="0">
              <a:buNone/>
            </a:pPr>
            <a:r>
              <a:rPr kumimoji="1" lang="en-US" altLang="zh-TW" dirty="0" smtClean="0"/>
              <a:t>       </a:t>
            </a:r>
            <a:r>
              <a:rPr kumimoji="1" lang="en-US" altLang="zh-TW" dirty="0" err="1" smtClean="0"/>
              <a:t>bs’</a:t>
            </a:r>
            <a:r>
              <a:rPr kumimoji="1" lang="en-US" altLang="zh-TW" dirty="0" smtClean="0"/>
              <a:t> &lt;- get i2</a:t>
            </a:r>
          </a:p>
          <a:p>
            <a:pPr marL="0" indent="0">
              <a:buNone/>
            </a:pPr>
            <a:r>
              <a:rPr kumimoji="1" lang="en-US" altLang="zh-TW" dirty="0" smtClean="0"/>
              <a:t>       return $ combine as’ </a:t>
            </a:r>
            <a:r>
              <a:rPr kumimoji="1" lang="en-US" altLang="zh-TW" dirty="0" err="1" smtClean="0"/>
              <a:t>bs’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 smtClean="0"/>
              <a:t>  where (</a:t>
            </a:r>
            <a:r>
              <a:rPr kumimoji="1" lang="en-US" altLang="zh-TW" dirty="0" err="1" smtClean="0"/>
              <a:t>as,bs</a:t>
            </a:r>
            <a:r>
              <a:rPr kumimoji="1" lang="en-US" altLang="zh-TW" dirty="0" smtClean="0"/>
              <a:t>) = </a:t>
            </a:r>
            <a:r>
              <a:rPr kumimoji="1" lang="en-US" altLang="zh-TW" dirty="0" err="1" smtClean="0"/>
              <a:t>splitAt</a:t>
            </a:r>
            <a:r>
              <a:rPr kumimoji="1" lang="en-US" altLang="zh-TW" dirty="0" smtClean="0"/>
              <a:t> (length points `div` 2) points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051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Par monad caveat – Divide &amp; Conquer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smtClean="0"/>
              <a:t>Buggy implementation: takes 2m27.661s !</a:t>
            </a:r>
          </a:p>
          <a:p>
            <a:r>
              <a:rPr kumimoji="1" lang="en-US" altLang="zh-TW" dirty="0" smtClean="0"/>
              <a:t>Correct implementation: takes 0m10.140s</a:t>
            </a:r>
          </a:p>
          <a:p>
            <a:r>
              <a:rPr kumimoji="1" lang="en-US" altLang="zh-TW" dirty="0" smtClean="0"/>
              <a:t>Explanation:</a:t>
            </a:r>
          </a:p>
          <a:p>
            <a:pPr lvl="1"/>
            <a:r>
              <a:rPr kumimoji="1" lang="en-US" altLang="zh-TW" dirty="0" smtClean="0"/>
              <a:t>The buggy implementation recursively calls `</a:t>
            </a:r>
            <a:r>
              <a:rPr kumimoji="1" lang="en-US" altLang="zh-TW" dirty="0" err="1" smtClean="0"/>
              <a:t>runPar</a:t>
            </a:r>
            <a:r>
              <a:rPr kumimoji="1" lang="en-US" altLang="zh-TW" dirty="0" smtClean="0"/>
              <a:t>`, whereas the correctly implementation calls it only once</a:t>
            </a:r>
          </a:p>
          <a:p>
            <a:pPr lvl="1"/>
            <a:r>
              <a:rPr kumimoji="1" lang="en-US" altLang="zh-TW" dirty="0" smtClean="0"/>
              <a:t>`</a:t>
            </a:r>
            <a:r>
              <a:rPr kumimoji="1" lang="en-US" altLang="zh-TW" dirty="0" err="1" smtClean="0"/>
              <a:t>runPar</a:t>
            </a:r>
            <a:r>
              <a:rPr kumimoji="1" lang="en-US" altLang="zh-TW" dirty="0" smtClean="0"/>
              <a:t>` is more expensive than `</a:t>
            </a:r>
            <a:r>
              <a:rPr kumimoji="1" lang="en-US" altLang="zh-TW" dirty="0" err="1" smtClean="0"/>
              <a:t>runEval</a:t>
            </a:r>
            <a:r>
              <a:rPr kumimoji="1" lang="en-US" altLang="zh-TW" dirty="0" smtClean="0"/>
              <a:t>` because</a:t>
            </a:r>
          </a:p>
          <a:p>
            <a:pPr lvl="2"/>
            <a:r>
              <a:rPr kumimoji="1" lang="en-US" altLang="zh-TW" dirty="0" smtClean="0"/>
              <a:t>It waits for all its subtasks to finish before returning (necessary for determinism)</a:t>
            </a:r>
          </a:p>
          <a:p>
            <a:pPr lvl="2"/>
            <a:r>
              <a:rPr kumimoji="1" lang="en-US" altLang="zh-TW" dirty="0" smtClean="0"/>
              <a:t>It fires up a new gang of N threads and creates scheduling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9592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65155"/>
            <a:ext cx="8229600" cy="36900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m</a:t>
            </a:r>
            <a:r>
              <a:rPr kumimoji="1" lang="en-US" altLang="zh-TW" dirty="0" smtClean="0"/>
              <a:t>ain = do</a:t>
            </a:r>
          </a:p>
          <a:p>
            <a:pPr marL="0" indent="0">
              <a:buNone/>
            </a:pPr>
            <a:r>
              <a:rPr kumimoji="1" lang="en-US" altLang="zh-TW" dirty="0" smtClean="0"/>
              <a:t>  let </a:t>
            </a:r>
            <a:r>
              <a:rPr kumimoji="1" lang="en-US" altLang="zh-TW" dirty="0" err="1" smtClean="0"/>
              <a:t>distMap</a:t>
            </a:r>
            <a:r>
              <a:rPr kumimoji="1" lang="en-US" altLang="zh-TW" dirty="0" smtClean="0"/>
              <a:t> = </a:t>
            </a:r>
            <a:r>
              <a:rPr kumimoji="1" lang="en-US" altLang="zh-TW" dirty="0" err="1" smtClean="0"/>
              <a:t>computeDistances</a:t>
            </a:r>
            <a:r>
              <a:rPr kumimoji="1" lang="en-US" altLang="zh-TW" dirty="0" smtClean="0"/>
              <a:t> strings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 state’ = </a:t>
            </a:r>
            <a:r>
              <a:rPr kumimoji="1" lang="en-US" altLang="zh-TW" dirty="0" err="1" smtClean="0"/>
              <a:t>EM.em_restarts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/>
              <a:t>e</a:t>
            </a:r>
            <a:r>
              <a:rPr kumimoji="1" lang="en-US" altLang="zh-TW" dirty="0" err="1" smtClean="0"/>
              <a:t>m_restarts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r>
              <a:rPr kumimoji="1" lang="en-US" altLang="zh-TW" dirty="0" smtClean="0"/>
              <a:t> =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argmin</a:t>
            </a:r>
            <a:r>
              <a:rPr kumimoji="1" lang="en-US" altLang="zh-TW" dirty="0" smtClean="0"/>
              <a:t> variance states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where states = </a:t>
            </a:r>
            <a:r>
              <a:rPr kumimoji="1" lang="en-US" altLang="zh-TW" dirty="0" err="1" smtClean="0"/>
              <a:t>parMap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rdeepseq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runEM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       </a:t>
            </a:r>
            <a:r>
              <a:rPr kumimoji="1" lang="en-US" altLang="zh-TW" dirty="0" err="1" smtClean="0"/>
              <a:t>runEM</a:t>
            </a:r>
            <a:r>
              <a:rPr kumimoji="1" lang="en-US" altLang="zh-TW" dirty="0" smtClean="0"/>
              <a:t> = </a:t>
            </a:r>
            <a:r>
              <a:rPr kumimoji="1" lang="en-US" altLang="zh-TW" dirty="0" err="1" smtClean="0"/>
              <a:t>em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. </a:t>
            </a:r>
            <a:r>
              <a:rPr kumimoji="1" lang="en-US" altLang="zh-TW" dirty="0" err="1" smtClean="0"/>
              <a:t>initEMState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endParaRPr kumimoji="1"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310147" y="5681916"/>
            <a:ext cx="8686800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 smtClean="0"/>
              <a:t>SPARKS: 4270 (1912 converted, 0 overflowed, 0 dud, </a:t>
            </a:r>
            <a:r>
              <a:rPr kumimoji="1" lang="en-US" altLang="zh-TW" sz="4000" dirty="0" smtClean="0">
                <a:solidFill>
                  <a:srgbClr val="FF0000"/>
                </a:solidFill>
              </a:rPr>
              <a:t>1494</a:t>
            </a:r>
            <a:r>
              <a:rPr kumimoji="1" lang="en-US" altLang="zh-TW" sz="4000" dirty="0" smtClean="0"/>
              <a:t> </a:t>
            </a:r>
            <a:r>
              <a:rPr kumimoji="1" lang="en-US" altLang="zh-TW" sz="2000" dirty="0" err="1" smtClean="0"/>
              <a:t>GC’d</a:t>
            </a:r>
            <a:r>
              <a:rPr kumimoji="1" lang="en-US" altLang="zh-TW" sz="2000" dirty="0" smtClean="0"/>
              <a:t> 864 fizzled)</a:t>
            </a:r>
            <a:endParaRPr kumimoji="1" lang="zh-TW" altLang="en-US" sz="20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10147" y="274638"/>
            <a:ext cx="8486274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</a:t>
            </a:r>
            <a:r>
              <a:rPr kumimoji="1" lang="en-US" altLang="zh-TW" dirty="0" smtClean="0"/>
              <a:t>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1521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38421"/>
            <a:ext cx="8229600" cy="41877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m</a:t>
            </a:r>
            <a:r>
              <a:rPr kumimoji="1" lang="en-US" altLang="zh-TW" dirty="0" smtClean="0"/>
              <a:t>ain = do</a:t>
            </a:r>
          </a:p>
          <a:p>
            <a:pPr marL="0" indent="0">
              <a:buNone/>
            </a:pPr>
            <a:r>
              <a:rPr kumimoji="1" lang="en-US" altLang="zh-TW" dirty="0" smtClean="0"/>
              <a:t>  let </a:t>
            </a:r>
            <a:r>
              <a:rPr kumimoji="1" lang="en-US" altLang="zh-TW" dirty="0" err="1" smtClean="0"/>
              <a:t>distMap</a:t>
            </a:r>
            <a:r>
              <a:rPr kumimoji="1" lang="en-US" altLang="zh-TW" dirty="0" smtClean="0"/>
              <a:t> = </a:t>
            </a:r>
            <a:r>
              <a:rPr kumimoji="1" lang="en-US" altLang="zh-TW" dirty="0" err="1" smtClean="0"/>
              <a:t>computeDistances</a:t>
            </a:r>
            <a:r>
              <a:rPr kumimoji="1" lang="en-US" altLang="zh-TW" dirty="0" smtClean="0"/>
              <a:t> strings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 state’ = </a:t>
            </a:r>
            <a:r>
              <a:rPr kumimoji="1" lang="en-US" altLang="zh-TW" dirty="0" err="1" smtClean="0"/>
              <a:t>EM.em_restarts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/>
              <a:t>e</a:t>
            </a:r>
            <a:r>
              <a:rPr kumimoji="1" lang="en-US" altLang="zh-TW" dirty="0" err="1" smtClean="0"/>
              <a:t>m_restarts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r>
              <a:rPr kumimoji="1" lang="en-US" altLang="zh-TW" dirty="0" smtClean="0"/>
              <a:t> =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argmin</a:t>
            </a:r>
            <a:r>
              <a:rPr kumimoji="1" lang="en-US" altLang="zh-TW" dirty="0" smtClean="0"/>
              <a:t> variance ((</a:t>
            </a:r>
            <a:r>
              <a:rPr kumimoji="1" lang="en-US" altLang="zh-TW" dirty="0" err="1" smtClean="0"/>
              <a:t>EMState</a:t>
            </a:r>
            <a:r>
              <a:rPr kumimoji="1" lang="en-US" altLang="zh-TW" dirty="0" smtClean="0"/>
              <a:t> … v):states)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-- </a:t>
            </a:r>
            <a:r>
              <a:rPr kumimoji="1" lang="en-US" altLang="zh-TW" dirty="0" err="1" smtClean="0">
                <a:solidFill>
                  <a:srgbClr val="0000FF"/>
                </a:solidFill>
              </a:rPr>
              <a:t>argmin</a:t>
            </a:r>
            <a:r>
              <a:rPr kumimoji="1" lang="en-US" altLang="zh-TW" dirty="0" smtClean="0">
                <a:solidFill>
                  <a:srgbClr val="0000FF"/>
                </a:solidFill>
              </a:rPr>
              <a:t> variance states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where states = </a:t>
            </a:r>
            <a:r>
              <a:rPr kumimoji="1" lang="en-US" altLang="zh-TW" dirty="0" err="1" smtClean="0"/>
              <a:t>parMap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rdeepseq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runEM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       </a:t>
            </a:r>
            <a:r>
              <a:rPr kumimoji="1" lang="en-US" altLang="zh-TW" dirty="0" err="1" smtClean="0"/>
              <a:t>runEM</a:t>
            </a:r>
            <a:r>
              <a:rPr kumimoji="1" lang="en-US" altLang="zh-TW" dirty="0" smtClean="0"/>
              <a:t> = </a:t>
            </a:r>
            <a:r>
              <a:rPr kumimoji="1" lang="en-US" altLang="zh-TW" dirty="0" err="1" smtClean="0"/>
              <a:t>em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. </a:t>
            </a:r>
            <a:r>
              <a:rPr kumimoji="1" lang="en-US" altLang="zh-TW" dirty="0" err="1" smtClean="0"/>
              <a:t>initEMState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       v = (sum $ </a:t>
            </a:r>
            <a:r>
              <a:rPr kumimoji="1" lang="en-US" altLang="zh-TW" dirty="0" err="1" smtClean="0"/>
              <a:t>parMap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rdeepseq</a:t>
            </a:r>
            <a:r>
              <a:rPr kumimoji="1" lang="en-US" altLang="zh-TW" dirty="0" smtClean="0"/>
              <a:t> variance states) - 1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57200" y="6126163"/>
            <a:ext cx="8071853" cy="5847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 smtClean="0"/>
              <a:t>SPARKS: 2728 (1934 converted, 0 overflowed, 0 dud, </a:t>
            </a:r>
            <a:r>
              <a:rPr kumimoji="1" lang="en-US" altLang="zh-TW" sz="3200" dirty="0">
                <a:solidFill>
                  <a:srgbClr val="008000"/>
                </a:solidFill>
              </a:rPr>
              <a:t>2</a:t>
            </a:r>
            <a:r>
              <a:rPr kumimoji="1" lang="en-US" altLang="zh-TW" sz="3200" dirty="0" smtClean="0">
                <a:solidFill>
                  <a:srgbClr val="008000"/>
                </a:solidFill>
              </a:rPr>
              <a:t>4</a:t>
            </a:r>
            <a:r>
              <a:rPr kumimoji="1" lang="en-US" altLang="zh-TW" sz="3200" dirty="0" smtClean="0"/>
              <a:t> </a:t>
            </a:r>
            <a:r>
              <a:rPr kumimoji="1" lang="en-US" altLang="zh-TW" sz="2000" dirty="0" err="1" smtClean="0"/>
              <a:t>G</a:t>
            </a:r>
            <a:r>
              <a:rPr kumimoji="1" lang="en-US" altLang="zh-TW" sz="2000" dirty="0" err="1" smtClean="0"/>
              <a:t>C’d</a:t>
            </a:r>
            <a:r>
              <a:rPr kumimoji="1" lang="en-US" altLang="zh-TW" sz="2000" dirty="0" smtClean="0"/>
              <a:t>, 770 fizzled)</a:t>
            </a:r>
            <a:endParaRPr kumimoji="1" lang="zh-TW" altLang="en-US" sz="2000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20842" y="274638"/>
            <a:ext cx="8502316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</a:t>
            </a:r>
            <a:r>
              <a:rPr kumimoji="1" lang="en-US" altLang="zh-TW" dirty="0" smtClean="0"/>
              <a:t>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4539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78526"/>
            <a:ext cx="8229600" cy="395705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m</a:t>
            </a:r>
            <a:r>
              <a:rPr kumimoji="1" lang="en-US" altLang="zh-TW" dirty="0" smtClean="0"/>
              <a:t>ain = do</a:t>
            </a:r>
          </a:p>
          <a:p>
            <a:pPr marL="0" indent="0">
              <a:buNone/>
            </a:pPr>
            <a:r>
              <a:rPr kumimoji="1" lang="en-US" altLang="zh-TW" dirty="0" smtClean="0"/>
              <a:t>  let </a:t>
            </a:r>
            <a:r>
              <a:rPr kumimoji="1" lang="en-US" altLang="zh-TW" dirty="0" err="1" smtClean="0"/>
              <a:t>distMap</a:t>
            </a:r>
            <a:r>
              <a:rPr kumimoji="1" lang="en-US" altLang="zh-TW" dirty="0" smtClean="0"/>
              <a:t> = </a:t>
            </a:r>
            <a:r>
              <a:rPr kumimoji="1" lang="en-US" altLang="zh-TW" dirty="0" err="1" smtClean="0"/>
              <a:t>computeDistances</a:t>
            </a:r>
            <a:r>
              <a:rPr kumimoji="1" lang="en-US" altLang="zh-TW" dirty="0" smtClean="0"/>
              <a:t> strings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 state’ = </a:t>
            </a:r>
            <a:r>
              <a:rPr kumimoji="1" lang="en-US" altLang="zh-TW" dirty="0" err="1" smtClean="0"/>
              <a:t>EM.em_restarts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/>
              <a:t>e</a:t>
            </a:r>
            <a:r>
              <a:rPr kumimoji="1" lang="en-US" altLang="zh-TW" dirty="0" err="1" smtClean="0"/>
              <a:t>m_restarts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r>
              <a:rPr kumimoji="1" lang="en-US" altLang="zh-TW" dirty="0" smtClean="0"/>
              <a:t> =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argmin</a:t>
            </a:r>
            <a:r>
              <a:rPr kumimoji="1" lang="en-US" altLang="zh-TW" dirty="0" smtClean="0"/>
              <a:t> variance ((</a:t>
            </a:r>
            <a:r>
              <a:rPr kumimoji="1" lang="en-US" altLang="zh-TW" dirty="0" err="1" smtClean="0"/>
              <a:t>EMState</a:t>
            </a:r>
            <a:r>
              <a:rPr kumimoji="1" lang="en-US" altLang="zh-TW" dirty="0" smtClean="0"/>
              <a:t> … v):states)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-- </a:t>
            </a:r>
            <a:r>
              <a:rPr kumimoji="1" lang="en-US" altLang="zh-TW" dirty="0" err="1" smtClean="0">
                <a:solidFill>
                  <a:srgbClr val="0000FF"/>
                </a:solidFill>
              </a:rPr>
              <a:t>argmin</a:t>
            </a:r>
            <a:r>
              <a:rPr kumimoji="1" lang="en-US" altLang="zh-TW" dirty="0" smtClean="0">
                <a:solidFill>
                  <a:srgbClr val="0000FF"/>
                </a:solidFill>
              </a:rPr>
              <a:t> variance states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where states = </a:t>
            </a:r>
            <a:r>
              <a:rPr kumimoji="1" lang="en-US" altLang="zh-TW" dirty="0" err="1" smtClean="0"/>
              <a:t>parMap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rdeepseq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runEM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       </a:t>
            </a:r>
            <a:r>
              <a:rPr kumimoji="1" lang="en-US" altLang="zh-TW" dirty="0" err="1" smtClean="0"/>
              <a:t>runEM</a:t>
            </a:r>
            <a:r>
              <a:rPr kumimoji="1" lang="en-US" altLang="zh-TW" dirty="0" smtClean="0"/>
              <a:t> = </a:t>
            </a:r>
            <a:r>
              <a:rPr kumimoji="1" lang="en-US" altLang="zh-TW" dirty="0" err="1" smtClean="0"/>
              <a:t>em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. </a:t>
            </a:r>
            <a:r>
              <a:rPr kumimoji="1" lang="en-US" altLang="zh-TW" dirty="0" err="1" smtClean="0"/>
              <a:t>initEMState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       v = (sum $ </a:t>
            </a:r>
            <a:r>
              <a:rPr kumimoji="1" lang="en-US" altLang="zh-TW" dirty="0" err="1" smtClean="0"/>
              <a:t>parMap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rdeepseq</a:t>
            </a:r>
            <a:r>
              <a:rPr kumimoji="1" lang="en-US" altLang="zh-TW" dirty="0" smtClean="0"/>
              <a:t> variance states)</a:t>
            </a:r>
            <a:r>
              <a:rPr kumimoji="1" lang="en-US" altLang="zh-TW" dirty="0" smtClean="0">
                <a:solidFill>
                  <a:srgbClr val="0000FF"/>
                </a:solidFill>
              </a:rPr>
              <a:t>-- -1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20843" y="5958368"/>
            <a:ext cx="855578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 smtClean="0"/>
              <a:t>SPARKS: 3831 (2040 converted, 0 overflowed, 0 dud, </a:t>
            </a:r>
            <a:r>
              <a:rPr kumimoji="1" lang="en-US" altLang="zh-TW" sz="3600" dirty="0" smtClean="0">
                <a:solidFill>
                  <a:srgbClr val="FF0000"/>
                </a:solidFill>
              </a:rPr>
              <a:t>1022</a:t>
            </a:r>
            <a:r>
              <a:rPr kumimoji="1" lang="en-US" altLang="zh-TW" sz="3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000" dirty="0" err="1" smtClean="0"/>
              <a:t>G</a:t>
            </a:r>
            <a:r>
              <a:rPr kumimoji="1" lang="en-US" altLang="zh-TW" sz="2000" dirty="0" err="1" smtClean="0"/>
              <a:t>C’d</a:t>
            </a:r>
            <a:r>
              <a:rPr kumimoji="1" lang="en-US" altLang="zh-TW" sz="2000" dirty="0" smtClean="0"/>
              <a:t>, 769 fizzled)</a:t>
            </a:r>
            <a:endParaRPr kumimoji="1" lang="zh-TW" altLang="en-US" sz="2000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20843" y="274638"/>
            <a:ext cx="8555789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</a:t>
            </a:r>
            <a:r>
              <a:rPr kumimoji="1" lang="en-US" altLang="zh-TW" dirty="0" smtClean="0"/>
              <a:t>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9162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Parallelism (</a:t>
            </a:r>
            <a:r>
              <a:rPr kumimoji="1" lang="en-US" altLang="zh-TW" dirty="0" err="1" smtClean="0"/>
              <a:t>nondetermistic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Ex: Find the letter that has 100 words that start with it in a file</a:t>
            </a:r>
            <a:endParaRPr kumimoji="1"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334212" y="4892825"/>
            <a:ext cx="2005262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Filter ‘a’ from </a:t>
            </a:r>
          </a:p>
          <a:p>
            <a:pPr algn="ctr"/>
            <a:r>
              <a:rPr kumimoji="1" lang="en-US" altLang="zh-TW" sz="2000" dirty="0" smtClean="0"/>
              <a:t>beginning of file</a:t>
            </a:r>
            <a:endParaRPr kumimoji="1" lang="zh-TW" altLang="en-US" sz="2000" dirty="0"/>
          </a:p>
        </p:txBody>
      </p:sp>
      <p:sp>
        <p:nvSpPr>
          <p:cNvPr id="5" name="圓角矩形 4"/>
          <p:cNvSpPr/>
          <p:nvPr/>
        </p:nvSpPr>
        <p:spPr>
          <a:xfrm>
            <a:off x="2446421" y="4892825"/>
            <a:ext cx="1822217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Filter ‘a’ from </a:t>
            </a:r>
          </a:p>
          <a:p>
            <a:pPr algn="ctr"/>
            <a:r>
              <a:rPr kumimoji="1" lang="en-US" altLang="zh-TW" sz="2000" dirty="0" smtClean="0"/>
              <a:t>end of file</a:t>
            </a:r>
            <a:endParaRPr kumimoji="1" lang="zh-TW" altLang="en-US" sz="2000" dirty="0"/>
          </a:p>
        </p:txBody>
      </p:sp>
      <p:sp>
        <p:nvSpPr>
          <p:cNvPr id="18" name="圓角矩形 17"/>
          <p:cNvSpPr/>
          <p:nvPr/>
        </p:nvSpPr>
        <p:spPr>
          <a:xfrm>
            <a:off x="5009048" y="4892825"/>
            <a:ext cx="1987783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Filter ‘b’ from </a:t>
            </a:r>
          </a:p>
          <a:p>
            <a:pPr algn="ctr"/>
            <a:r>
              <a:rPr kumimoji="1" lang="en-US" altLang="zh-TW" sz="2000" dirty="0" smtClean="0"/>
              <a:t>beginning of file</a:t>
            </a:r>
            <a:endParaRPr kumimoji="1" lang="zh-TW" altLang="en-US" sz="2000" dirty="0"/>
          </a:p>
        </p:txBody>
      </p:sp>
      <p:sp>
        <p:nvSpPr>
          <p:cNvPr id="19" name="圓角矩形 18"/>
          <p:cNvSpPr/>
          <p:nvPr/>
        </p:nvSpPr>
        <p:spPr>
          <a:xfrm>
            <a:off x="7094521" y="4892825"/>
            <a:ext cx="1711158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Filter ‘b’ from </a:t>
            </a:r>
          </a:p>
          <a:p>
            <a:pPr algn="ctr"/>
            <a:r>
              <a:rPr kumimoji="1" lang="en-US" altLang="zh-TW" sz="2000" dirty="0" smtClean="0"/>
              <a:t>end of file</a:t>
            </a:r>
            <a:endParaRPr kumimoji="1" lang="zh-TW" altLang="en-US" sz="2000" dirty="0"/>
          </a:p>
        </p:txBody>
      </p:sp>
      <p:sp>
        <p:nvSpPr>
          <p:cNvPr id="20" name="圓角矩形 19"/>
          <p:cNvSpPr/>
          <p:nvPr/>
        </p:nvSpPr>
        <p:spPr>
          <a:xfrm>
            <a:off x="3328737" y="2967789"/>
            <a:ext cx="2459789" cy="93579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Randomly pick a strategy to start first</a:t>
            </a:r>
            <a:endParaRPr kumimoji="1" lang="zh-TW" altLang="en-US" dirty="0"/>
          </a:p>
        </p:txBody>
      </p:sp>
      <p:sp>
        <p:nvSpPr>
          <p:cNvPr id="21" name="左大括弧 20"/>
          <p:cNvSpPr/>
          <p:nvPr/>
        </p:nvSpPr>
        <p:spPr>
          <a:xfrm rot="5400000">
            <a:off x="2145631" y="3428984"/>
            <a:ext cx="387684" cy="23795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左大括弧 21"/>
          <p:cNvSpPr/>
          <p:nvPr/>
        </p:nvSpPr>
        <p:spPr>
          <a:xfrm rot="5400000">
            <a:off x="6784473" y="3428984"/>
            <a:ext cx="387684" cy="23795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4" name="直線箭頭接點 23"/>
          <p:cNvCxnSpPr>
            <a:stCxn id="20" idx="2"/>
            <a:endCxn id="22" idx="1"/>
          </p:cNvCxnSpPr>
          <p:nvPr/>
        </p:nvCxnSpPr>
        <p:spPr>
          <a:xfrm>
            <a:off x="4558632" y="3903579"/>
            <a:ext cx="2419683" cy="521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/>
          <p:cNvCxnSpPr>
            <a:stCxn id="20" idx="2"/>
            <a:endCxn id="21" idx="1"/>
          </p:cNvCxnSpPr>
          <p:nvPr/>
        </p:nvCxnSpPr>
        <p:spPr>
          <a:xfrm flipH="1">
            <a:off x="2339473" y="3903579"/>
            <a:ext cx="2219159" cy="521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string_cluste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87" y="0"/>
            <a:ext cx="4182513" cy="6858000"/>
          </a:xfrm>
          <a:prstGeom prst="rect">
            <a:avLst/>
          </a:prstGeom>
        </p:spPr>
      </p:pic>
      <p:pic>
        <p:nvPicPr>
          <p:cNvPr id="5" name="圖片 4" descr="Screen Shot 2013-06-18 at 上午12.03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0526"/>
            <a:ext cx="4805291" cy="4117474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07474" y="274638"/>
            <a:ext cx="8569158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</a:t>
            </a:r>
            <a:r>
              <a:rPr kumimoji="1" lang="en-US" altLang="zh-TW" dirty="0" smtClean="0"/>
              <a:t>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4628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0147" y="274638"/>
            <a:ext cx="8499642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</a:t>
            </a:r>
            <a:r>
              <a:rPr kumimoji="1" lang="en-US" altLang="zh-TW" dirty="0" smtClean="0"/>
              <a:t>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045368"/>
            <a:ext cx="8229600" cy="370339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m</a:t>
            </a:r>
            <a:r>
              <a:rPr kumimoji="1" lang="en-US" altLang="zh-TW" dirty="0" smtClean="0"/>
              <a:t>ain = do</a:t>
            </a:r>
          </a:p>
          <a:p>
            <a:pPr marL="0" indent="0">
              <a:buNone/>
            </a:pPr>
            <a:r>
              <a:rPr kumimoji="1" lang="en-US" altLang="zh-TW" dirty="0" smtClean="0"/>
              <a:t>  let </a:t>
            </a:r>
            <a:r>
              <a:rPr kumimoji="1" lang="en-US" altLang="zh-TW" dirty="0" err="1" smtClean="0"/>
              <a:t>distMap</a:t>
            </a:r>
            <a:r>
              <a:rPr kumimoji="1" lang="en-US" altLang="zh-TW" dirty="0" smtClean="0"/>
              <a:t> = </a:t>
            </a:r>
            <a:r>
              <a:rPr kumimoji="1" lang="en-US" altLang="zh-TW" dirty="0" err="1" smtClean="0"/>
              <a:t>computeDistances</a:t>
            </a:r>
            <a:r>
              <a:rPr kumimoji="1" lang="en-US" altLang="zh-TW" dirty="0" smtClean="0"/>
              <a:t> strings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evaluate </a:t>
            </a:r>
            <a:r>
              <a:rPr kumimoji="1" lang="en-US" altLang="zh-TW" dirty="0" err="1" smtClean="0"/>
              <a:t>distMap</a:t>
            </a:r>
            <a:r>
              <a:rPr kumimoji="1" lang="en-US" altLang="zh-TW" dirty="0" smtClean="0"/>
              <a:t>  </a:t>
            </a:r>
            <a:r>
              <a:rPr kumimoji="1" lang="en-US" altLang="zh-TW" dirty="0" smtClean="0">
                <a:solidFill>
                  <a:srgbClr val="0000FF"/>
                </a:solidFill>
              </a:rPr>
              <a:t>-- </a:t>
            </a:r>
            <a:r>
              <a:rPr kumimoji="1" lang="en-US" altLang="zh-TW" dirty="0" err="1" smtClean="0">
                <a:solidFill>
                  <a:srgbClr val="0000FF"/>
                </a:solidFill>
              </a:rPr>
              <a:t>evalutes</a:t>
            </a:r>
            <a:r>
              <a:rPr kumimoji="1" lang="en-US" altLang="zh-TW" dirty="0" smtClean="0">
                <a:solidFill>
                  <a:srgbClr val="0000FF"/>
                </a:solidFill>
              </a:rPr>
              <a:t> argument to WNF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let state’ = </a:t>
            </a:r>
            <a:r>
              <a:rPr kumimoji="1" lang="en-US" altLang="zh-TW" dirty="0" err="1" smtClean="0"/>
              <a:t>EM.em_restarts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/>
              <a:t>e</a:t>
            </a:r>
            <a:r>
              <a:rPr kumimoji="1" lang="en-US" altLang="zh-TW" dirty="0" err="1" smtClean="0"/>
              <a:t>m_restarts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r>
              <a:rPr kumimoji="1" lang="en-US" altLang="zh-TW" dirty="0" smtClean="0"/>
              <a:t> =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argmin</a:t>
            </a:r>
            <a:r>
              <a:rPr kumimoji="1" lang="en-US" altLang="zh-TW" dirty="0" smtClean="0"/>
              <a:t> variance states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where states = </a:t>
            </a:r>
            <a:r>
              <a:rPr kumimoji="1" lang="en-US" altLang="zh-TW" dirty="0" err="1" smtClean="0"/>
              <a:t>parMap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rdeepseq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runEM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         </a:t>
            </a:r>
            <a:r>
              <a:rPr kumimoji="1" lang="en-US" altLang="zh-TW" dirty="0" err="1" smtClean="0"/>
              <a:t>runEM</a:t>
            </a:r>
            <a:r>
              <a:rPr kumimoji="1" lang="en-US" altLang="zh-TW" dirty="0" smtClean="0"/>
              <a:t> = </a:t>
            </a:r>
            <a:r>
              <a:rPr kumimoji="1" lang="en-US" altLang="zh-TW" dirty="0" err="1" smtClean="0"/>
              <a:t>em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. </a:t>
            </a:r>
            <a:r>
              <a:rPr kumimoji="1" lang="en-US" altLang="zh-TW" dirty="0" err="1" smtClean="0"/>
              <a:t>initEMState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endParaRPr kumimoji="1"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657726" y="5602042"/>
            <a:ext cx="7804485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 smtClean="0"/>
              <a:t>SPARKS: 2653 (1802 converted, 0 overflowed, 0 dud, </a:t>
            </a:r>
            <a:r>
              <a:rPr kumimoji="1" lang="en-US" altLang="zh-TW" sz="2800" dirty="0" smtClean="0">
                <a:solidFill>
                  <a:srgbClr val="008000"/>
                </a:solidFill>
              </a:rPr>
              <a:t>8</a:t>
            </a:r>
            <a:r>
              <a:rPr kumimoji="1" lang="en-US" altLang="zh-TW" sz="4000" dirty="0" smtClean="0"/>
              <a:t> </a:t>
            </a:r>
            <a:r>
              <a:rPr kumimoji="1" lang="en-US" altLang="zh-TW" sz="2000" dirty="0" err="1" smtClean="0"/>
              <a:t>GC’d</a:t>
            </a:r>
            <a:r>
              <a:rPr kumimoji="1" lang="en-US" altLang="zh-TW" sz="2000" dirty="0" smtClean="0"/>
              <a:t> 825 fizzled)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566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0147" y="274638"/>
            <a:ext cx="8499642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Data </a:t>
            </a:r>
            <a:r>
              <a:rPr kumimoji="1" lang="en-US" altLang="zh-TW" dirty="0" smtClean="0"/>
              <a:t>flow</a:t>
            </a:r>
            <a:r>
              <a:rPr kumimoji="1" lang="en-US" altLang="zh-TW" dirty="0" smtClean="0"/>
              <a:t>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 </a:t>
            </a:r>
            <a:r>
              <a:rPr kumimoji="1" lang="en-US" altLang="zh-TW" dirty="0" err="1"/>
              <a:t>Equational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reasoning &amp; Lazy evaluation</a:t>
            </a:r>
            <a:endParaRPr kumimoji="1" lang="zh-TW" altLang="en-US" dirty="0">
              <a:latin typeface="Courier New"/>
              <a:cs typeface="Courier New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045367"/>
            <a:ext cx="8229600" cy="470568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m</a:t>
            </a:r>
            <a:r>
              <a:rPr kumimoji="1" lang="en-US" altLang="zh-TW" dirty="0" smtClean="0"/>
              <a:t>ain = do</a:t>
            </a:r>
          </a:p>
          <a:p>
            <a:pPr marL="0" indent="0">
              <a:buNone/>
            </a:pPr>
            <a:r>
              <a:rPr kumimoji="1" lang="en-US" altLang="zh-TW" dirty="0" smtClean="0"/>
              <a:t>  let </a:t>
            </a:r>
            <a:r>
              <a:rPr kumimoji="1" lang="en-US" altLang="zh-TW" dirty="0" err="1" smtClean="0"/>
              <a:t>distMap</a:t>
            </a:r>
            <a:r>
              <a:rPr kumimoji="1" lang="en-US" altLang="zh-TW" dirty="0" smtClean="0"/>
              <a:t> = </a:t>
            </a:r>
            <a:r>
              <a:rPr kumimoji="1" lang="en-US" altLang="zh-TW" dirty="0" err="1" smtClean="0"/>
              <a:t>computeDistances</a:t>
            </a:r>
            <a:r>
              <a:rPr kumimoji="1" lang="en-US" altLang="zh-TW" dirty="0" smtClean="0"/>
              <a:t> strings</a:t>
            </a:r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>
                <a:solidFill>
                  <a:srgbClr val="0000FF"/>
                </a:solidFill>
              </a:rPr>
              <a:t>-- </a:t>
            </a:r>
            <a:r>
              <a:rPr kumimoji="1" lang="en-US" altLang="zh-TW" dirty="0" err="1" smtClean="0">
                <a:solidFill>
                  <a:srgbClr val="0000FF"/>
                </a:solidFill>
              </a:rPr>
              <a:t>evalute</a:t>
            </a:r>
            <a:r>
              <a:rPr kumimoji="1" lang="en-US" altLang="zh-TW" dirty="0" smtClean="0">
                <a:solidFill>
                  <a:srgbClr val="0000FF"/>
                </a:solidFill>
              </a:rPr>
              <a:t> </a:t>
            </a:r>
            <a:r>
              <a:rPr kumimoji="1" lang="en-US" altLang="zh-TW" dirty="0" err="1" smtClean="0">
                <a:solidFill>
                  <a:srgbClr val="0000FF"/>
                </a:solidFill>
              </a:rPr>
              <a:t>distMap</a:t>
            </a:r>
            <a:endParaRPr kumimoji="1" lang="en-US" altLang="zh-TW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kumimoji="1" lang="en-US" altLang="zh-TW" dirty="0" smtClean="0"/>
              <a:t>  let state’ = </a:t>
            </a:r>
            <a:r>
              <a:rPr kumimoji="1" lang="en-US" altLang="zh-TW" dirty="0" err="1" smtClean="0"/>
              <a:t>EM.em_restarts</a:t>
            </a:r>
            <a:r>
              <a:rPr kumimoji="1" lang="en-US" altLang="zh-TW" dirty="0" smtClean="0"/>
              <a:t> … </a:t>
            </a:r>
            <a:r>
              <a:rPr kumimoji="1" lang="en-US" altLang="zh-TW" dirty="0" err="1" smtClean="0"/>
              <a:t>distMap</a:t>
            </a: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 smtClean="0"/>
              <a:t>ComputeDistances.hs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 err="1"/>
              <a:t>comD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distanceDefinition</a:t>
            </a:r>
            <a:r>
              <a:rPr kumimoji="1" lang="en-US" altLang="zh-TW" dirty="0"/>
              <a:t> a =</a:t>
            </a:r>
          </a:p>
          <a:p>
            <a:pPr marL="0" indent="0">
              <a:buNone/>
            </a:pPr>
            <a:r>
              <a:rPr kumimoji="1" lang="en-US" altLang="zh-TW" dirty="0"/>
              <a:t>  </a:t>
            </a:r>
            <a:r>
              <a:rPr kumimoji="1" lang="en-US" altLang="zh-TW" dirty="0" err="1"/>
              <a:t>concat</a:t>
            </a:r>
            <a:r>
              <a:rPr kumimoji="1" lang="en-US" altLang="zh-TW" dirty="0"/>
              <a:t> $ </a:t>
            </a:r>
            <a:r>
              <a:rPr kumimoji="1" lang="en-US" altLang="zh-TW" dirty="0" err="1"/>
              <a:t>DT.traceEvent</a:t>
            </a:r>
            <a:r>
              <a:rPr kumimoji="1" lang="en-US" altLang="zh-TW" dirty="0"/>
              <a:t> "STCOM" $ </a:t>
            </a:r>
            <a:r>
              <a:rPr kumimoji="1" lang="en-US" altLang="zh-TW" dirty="0" err="1"/>
              <a:t>P.parMap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P.rdeepseq</a:t>
            </a:r>
            <a:r>
              <a:rPr kumimoji="1" lang="en-US" altLang="zh-TW" dirty="0"/>
              <a:t> (\n -&gt; </a:t>
            </a:r>
            <a:r>
              <a:rPr kumimoji="1" lang="en-US" altLang="zh-TW" dirty="0" err="1"/>
              <a:t>subDist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distanceDefinition</a:t>
            </a:r>
            <a:r>
              <a:rPr kumimoji="1" lang="en-US" altLang="zh-TW" dirty="0"/>
              <a:t> n a) [1..(length a)</a:t>
            </a:r>
            <a:r>
              <a:rPr kumimoji="1" lang="en-US" altLang="zh-TW" dirty="0" smtClean="0"/>
              <a:t>]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/>
              <a:t>computeDistances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distanceDefinition</a:t>
            </a:r>
            <a:r>
              <a:rPr kumimoji="1" lang="en-US" altLang="zh-TW" dirty="0"/>
              <a:t> a = list2Map $ </a:t>
            </a:r>
            <a:r>
              <a:rPr kumimoji="1" lang="en-US" altLang="zh-TW" dirty="0" err="1"/>
              <a:t>comD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distanceDefinition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a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smtClean="0"/>
              <a:t>-- This doesn’t do the trick: </a:t>
            </a:r>
            <a:r>
              <a:rPr kumimoji="1" lang="en-US" altLang="zh-TW" dirty="0" err="1" smtClean="0"/>
              <a:t>GC’d</a:t>
            </a:r>
            <a:r>
              <a:rPr kumimoji="1" lang="en-US" altLang="zh-TW" dirty="0" smtClean="0"/>
              <a:t> sparks goes down to 0, and there’s only one “STCOMMM” event.</a:t>
            </a:r>
          </a:p>
          <a:p>
            <a:pPr marL="0" indent="0">
              <a:buNone/>
            </a:pPr>
            <a:r>
              <a:rPr kumimoji="1" lang="en-US" altLang="zh-TW" dirty="0" smtClean="0"/>
              <a:t>-- Manifest </a:t>
            </a:r>
            <a:r>
              <a:rPr kumimoji="1" lang="en-US" altLang="zh-TW" dirty="0"/>
              <a:t>of H</a:t>
            </a:r>
            <a:r>
              <a:rPr kumimoji="1" lang="en-US" altLang="zh-TW" dirty="0" smtClean="0"/>
              <a:t>eisenberg Uncertainty Principle!?</a:t>
            </a:r>
          </a:p>
          <a:p>
            <a:pPr marL="0" indent="0">
              <a:buNone/>
            </a:pPr>
            <a:r>
              <a:rPr kumimoji="1" lang="en-US" altLang="zh-TW" dirty="0" err="1"/>
              <a:t>computeDistances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distanceDefinition</a:t>
            </a:r>
            <a:r>
              <a:rPr kumimoji="1" lang="en-US" altLang="zh-TW" dirty="0"/>
              <a:t> a = list2Map $ </a:t>
            </a:r>
            <a:r>
              <a:rPr kumimoji="1" lang="en-US" altLang="zh-TW" dirty="0" err="1"/>
              <a:t>DT.traceEvent</a:t>
            </a:r>
            <a:r>
              <a:rPr kumimoji="1" lang="en-US" altLang="zh-TW" dirty="0"/>
              <a:t> "STCOMMM" $ </a:t>
            </a:r>
            <a:r>
              <a:rPr kumimoji="1" lang="en-US" altLang="zh-TW" dirty="0" err="1"/>
              <a:t>comD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distanceDefinition</a:t>
            </a:r>
            <a:r>
              <a:rPr kumimoji="1" lang="en-US" altLang="zh-TW" dirty="0"/>
              <a:t> a</a:t>
            </a:r>
            <a:endParaRPr kumimoji="1"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4166744" y="3018123"/>
            <a:ext cx="497725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TW" dirty="0" smtClean="0"/>
              <a:t>&gt; </a:t>
            </a:r>
            <a:r>
              <a:rPr kumimoji="1" lang="en-US" altLang="zh-TW" dirty="0" err="1" smtClean="0"/>
              <a:t>ghc</a:t>
            </a:r>
            <a:r>
              <a:rPr kumimoji="1" lang="en-US" altLang="zh-TW" dirty="0"/>
              <a:t>-events show </a:t>
            </a:r>
            <a:r>
              <a:rPr kumimoji="1" lang="en-US" altLang="zh-TW" dirty="0" err="1"/>
              <a:t>string_clustering.eventlog</a:t>
            </a:r>
            <a:r>
              <a:rPr kumimoji="1" lang="en-US" altLang="zh-TW" dirty="0"/>
              <a:t> &gt; </a:t>
            </a:r>
            <a:r>
              <a:rPr kumimoji="1" lang="en-US" altLang="zh-TW" dirty="0" err="1" smtClean="0"/>
              <a:t>eee</a:t>
            </a:r>
            <a:endParaRPr kumimoji="1" lang="en-US" altLang="zh-TW" dirty="0" smtClean="0"/>
          </a:p>
          <a:p>
            <a:r>
              <a:rPr kumimoji="1" lang="en-US" altLang="zh-TW" dirty="0" smtClean="0"/>
              <a:t>&gt; </a:t>
            </a:r>
            <a:r>
              <a:rPr kumimoji="1" lang="en-US" altLang="zh-TW" dirty="0" err="1" smtClean="0"/>
              <a:t>grep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-c "STCOM" </a:t>
            </a:r>
            <a:r>
              <a:rPr kumimoji="1" lang="en-US" altLang="zh-TW" dirty="0" err="1"/>
              <a:t>eee</a:t>
            </a:r>
            <a:endParaRPr kumimoji="1" lang="en-US" altLang="zh-TW" dirty="0"/>
          </a:p>
          <a:p>
            <a:r>
              <a:rPr kumimoji="1" lang="en-US" altLang="zh-TW" dirty="0" smtClean="0"/>
              <a:t>5</a:t>
            </a:r>
          </a:p>
        </p:txBody>
      </p:sp>
      <p:pic>
        <p:nvPicPr>
          <p:cNvPr id="6" name="圖片 5" descr="string_clusterin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55"/>
          <a:stretch/>
        </p:blipFill>
        <p:spPr>
          <a:xfrm>
            <a:off x="6096000" y="1"/>
            <a:ext cx="3048000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8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0104" y="274638"/>
            <a:ext cx="9250947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 smtClean="0"/>
              <a:t>Parallelism </a:t>
            </a:r>
            <a:br>
              <a:rPr kumimoji="1" lang="en-US" altLang="zh-TW" dirty="0" smtClean="0"/>
            </a:br>
            <a:r>
              <a:rPr kumimoji="1" lang="en-US" altLang="zh-TW" dirty="0" smtClean="0"/>
              <a:t>V.S.</a:t>
            </a:r>
            <a:br>
              <a:rPr kumimoji="1" lang="en-US" altLang="zh-TW" dirty="0" smtClean="0"/>
            </a:br>
            <a:r>
              <a:rPr kumimoji="1" lang="en-US" altLang="zh-TW" dirty="0" smtClean="0"/>
              <a:t>Function that’s best expressed imperatively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64633"/>
            <a:ext cx="8229600" cy="5093368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TW" dirty="0" smtClean="0"/>
              <a:t>Write the function in C and use FFI</a:t>
            </a:r>
          </a:p>
          <a:p>
            <a:pPr lvl="1"/>
            <a:r>
              <a:rPr kumimoji="1" lang="en-US" altLang="zh-TW" dirty="0" smtClean="0"/>
              <a:t>Well known caveats</a:t>
            </a:r>
          </a:p>
          <a:p>
            <a:pPr lvl="2"/>
            <a:r>
              <a:rPr kumimoji="1" lang="en-US" altLang="zh-TW" dirty="0" smtClean="0"/>
              <a:t>Memory handling when sophisticated structures are passed between Haskell and C</a:t>
            </a:r>
          </a:p>
          <a:p>
            <a:pPr lvl="2"/>
            <a:r>
              <a:rPr kumimoji="1" lang="en-US" altLang="zh-TW" dirty="0" smtClean="0"/>
              <a:t>If C function does not call back to Haskell, in a single threaded program, annotate it with unsafe; in a multithreaded program, experiment and profile</a:t>
            </a:r>
          </a:p>
          <a:p>
            <a:pPr lvl="1"/>
            <a:r>
              <a:rPr kumimoji="1" lang="en-US" altLang="zh-TW" dirty="0" smtClean="0"/>
              <a:t>Less known caveats</a:t>
            </a:r>
          </a:p>
          <a:p>
            <a:pPr lvl="2"/>
            <a:r>
              <a:rPr kumimoji="1" lang="en-US" altLang="zh-TW" dirty="0" smtClean="0"/>
              <a:t>Inside the C function, faithfully </a:t>
            </a:r>
            <a:r>
              <a:rPr kumimoji="1" lang="en-US" altLang="zh-TW" dirty="0" err="1" smtClean="0"/>
              <a:t>malloc</a:t>
            </a:r>
            <a:r>
              <a:rPr kumimoji="1" lang="en-US" altLang="zh-TW" dirty="0" smtClean="0"/>
              <a:t> and then free =&gt; </a:t>
            </a:r>
            <a:r>
              <a:rPr kumimoji="1" lang="en-US" altLang="zh-TW" dirty="0" err="1" smtClean="0"/>
              <a:t>Segfault</a:t>
            </a:r>
            <a:r>
              <a:rPr kumimoji="1" lang="en-US" altLang="zh-TW" dirty="0" smtClean="0"/>
              <a:t>!</a:t>
            </a:r>
          </a:p>
          <a:p>
            <a:r>
              <a:rPr kumimoji="1" lang="en-US" altLang="zh-TW" dirty="0" smtClean="0"/>
              <a:t>Write the function in </a:t>
            </a:r>
            <a:r>
              <a:rPr kumimoji="1" lang="en-US" altLang="zh-TW" dirty="0" err="1" smtClean="0"/>
              <a:t>STMonad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Considerably less readable than the C version</a:t>
            </a:r>
          </a:p>
          <a:p>
            <a:pPr lvl="1"/>
            <a:r>
              <a:rPr kumimoji="1" lang="en-US" altLang="zh-TW" dirty="0" smtClean="0"/>
              <a:t>85% of time spent is in GC</a:t>
            </a:r>
          </a:p>
          <a:p>
            <a:pPr lvl="1"/>
            <a:r>
              <a:rPr kumimoji="1" lang="en-US" altLang="zh-TW" dirty="0" smtClean="0"/>
              <a:t>The </a:t>
            </a:r>
            <a:r>
              <a:rPr kumimoji="1" lang="en-US" altLang="zh-TW" dirty="0"/>
              <a:t>unboxed version </a:t>
            </a:r>
            <a:r>
              <a:rPr kumimoji="1" lang="en-US" altLang="zh-TW" dirty="0" err="1" smtClean="0"/>
              <a:t>STUArray</a:t>
            </a:r>
            <a:r>
              <a:rPr kumimoji="1" lang="en-US" altLang="zh-TW" dirty="0" smtClean="0"/>
              <a:t> is a little </a:t>
            </a:r>
            <a:r>
              <a:rPr kumimoji="1" lang="en-US" altLang="zh-TW" dirty="0"/>
              <a:t>faster than </a:t>
            </a:r>
            <a:r>
              <a:rPr kumimoji="1" lang="en-US" altLang="zh-TW" dirty="0" err="1" smtClean="0"/>
              <a:t>STArray</a:t>
            </a:r>
            <a:r>
              <a:rPr kumimoji="1" lang="en-US" altLang="zh-TW" dirty="0" smtClean="0"/>
              <a:t>. This validates the claim that unboxed objects are GC friendlier</a:t>
            </a:r>
          </a:p>
          <a:p>
            <a:r>
              <a:rPr kumimoji="1" lang="en-US" altLang="zh-TW" dirty="0" smtClean="0"/>
              <a:t>Write the function using </a:t>
            </a:r>
            <a:r>
              <a:rPr kumimoji="1" lang="en-US" altLang="zh-TW" dirty="0" err="1" smtClean="0"/>
              <a:t>foldr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this can be mind boggling…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454327" y="1991898"/>
            <a:ext cx="3181685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400" dirty="0" smtClean="0"/>
              <a:t>0.5 seconds, preferred!</a:t>
            </a:r>
            <a:endParaRPr kumimoji="1"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515755" y="4790686"/>
            <a:ext cx="241166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 err="1" smtClean="0"/>
              <a:t>STUArray</a:t>
            </a:r>
            <a:r>
              <a:rPr kumimoji="1" lang="en-US" altLang="zh-TW" dirty="0" smtClean="0"/>
              <a:t>: 25 seconds</a:t>
            </a:r>
          </a:p>
          <a:p>
            <a:r>
              <a:rPr kumimoji="1" lang="en-US" altLang="zh-TW" dirty="0" err="1" smtClean="0"/>
              <a:t>STArray</a:t>
            </a:r>
            <a:r>
              <a:rPr kumimoji="1" lang="en-US" altLang="zh-TW" dirty="0" smtClean="0"/>
              <a:t>: 30 seconds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598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Take away ideas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Haskell parallelism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909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Haskell stands out in Visibility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</a:t>
            </a:r>
            <a:r>
              <a:rPr kumimoji="1" lang="en-US" altLang="zh-TW" dirty="0" err="1" smtClean="0"/>
              <a:t>hc</a:t>
            </a:r>
            <a:r>
              <a:rPr kumimoji="1" lang="en-US" altLang="zh-TW" dirty="0" smtClean="0"/>
              <a:t>-events</a:t>
            </a:r>
          </a:p>
          <a:p>
            <a:pPr lvl="1"/>
            <a:r>
              <a:rPr kumimoji="1" lang="en-US" altLang="zh-TW" dirty="0" smtClean="0"/>
              <a:t>Zero code needed, just a compiler option</a:t>
            </a:r>
          </a:p>
          <a:p>
            <a:pPr lvl="1"/>
            <a:r>
              <a:rPr kumimoji="1" lang="en-US" altLang="zh-TW" dirty="0" smtClean="0"/>
              <a:t>Custom events support</a:t>
            </a:r>
          </a:p>
          <a:p>
            <a:r>
              <a:rPr kumimoji="1" lang="en-US" altLang="zh-TW" dirty="0" err="1"/>
              <a:t>t</a:t>
            </a:r>
            <a:r>
              <a:rPr kumimoji="1" lang="en-US" altLang="zh-TW" dirty="0" err="1" smtClean="0"/>
              <a:t>hreadscope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Activity of each and every CPU core across time</a:t>
            </a:r>
          </a:p>
          <a:p>
            <a:pPr lvl="1"/>
            <a:r>
              <a:rPr kumimoji="1" lang="en-US" altLang="zh-TW" dirty="0" smtClean="0"/>
              <a:t>Spark creation and conversion across time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46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Be alert of common pitfalls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Eval</a:t>
            </a:r>
            <a:r>
              <a:rPr kumimoji="1" lang="en-US" altLang="zh-TW" dirty="0" smtClean="0"/>
              <a:t> monad</a:t>
            </a:r>
          </a:p>
          <a:p>
            <a:pPr lvl="1"/>
            <a:r>
              <a:rPr kumimoji="1" lang="en-US" altLang="zh-TW" dirty="0" smtClean="0"/>
              <a:t>Remember to hold references to sparks</a:t>
            </a:r>
          </a:p>
          <a:p>
            <a:pPr lvl="1"/>
            <a:r>
              <a:rPr kumimoji="1" lang="en-US" altLang="zh-TW" dirty="0" smtClean="0"/>
              <a:t>Remember to `force`</a:t>
            </a:r>
          </a:p>
          <a:p>
            <a:r>
              <a:rPr kumimoji="1" lang="en-US" altLang="zh-TW" dirty="0" smtClean="0"/>
              <a:t>Par monad</a:t>
            </a:r>
          </a:p>
          <a:p>
            <a:pPr lvl="1"/>
            <a:r>
              <a:rPr kumimoji="1" lang="en-US" altLang="zh-TW" dirty="0" err="1" smtClean="0"/>
              <a:t>runPar</a:t>
            </a:r>
            <a:r>
              <a:rPr kumimoji="1" lang="en-US" altLang="zh-TW" dirty="0" smtClean="0"/>
              <a:t> is an expensive call</a:t>
            </a:r>
          </a:p>
          <a:p>
            <a:r>
              <a:rPr kumimoji="1" lang="en-US" altLang="zh-TW" dirty="0" smtClean="0"/>
              <a:t>Strategies</a:t>
            </a:r>
          </a:p>
          <a:p>
            <a:pPr lvl="1"/>
            <a:r>
              <a:rPr kumimoji="1" lang="en-US" altLang="zh-TW" dirty="0" smtClean="0"/>
              <a:t>Keep and eye on your data flow dependencies and their lazy evaluations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4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It works on real world problems!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On the </a:t>
            </a:r>
            <a:r>
              <a:rPr kumimoji="1" lang="en-US" altLang="zh-TW" dirty="0" err="1" smtClean="0"/>
              <a:t>redis</a:t>
            </a:r>
            <a:r>
              <a:rPr kumimoji="1" lang="en-US" altLang="zh-TW" dirty="0" smtClean="0"/>
              <a:t> key problem</a:t>
            </a:r>
          </a:p>
          <a:p>
            <a:pPr lvl="1"/>
            <a:r>
              <a:rPr kumimoji="1" lang="en-US" altLang="zh-TW" dirty="0" smtClean="0"/>
              <a:t>Single thread: 11.5 seconds</a:t>
            </a:r>
          </a:p>
          <a:p>
            <a:pPr lvl="1"/>
            <a:r>
              <a:rPr kumimoji="1" lang="en-US" altLang="zh-TW" dirty="0" smtClean="0"/>
              <a:t>Multithreaded 8 </a:t>
            </a:r>
            <a:r>
              <a:rPr kumimoji="1" lang="en-US" altLang="zh-TW" dirty="0"/>
              <a:t>core: </a:t>
            </a:r>
            <a:r>
              <a:rPr kumimoji="1" lang="en-US" altLang="zh-TW" dirty="0" smtClean="0"/>
              <a:t>2.8 </a:t>
            </a:r>
            <a:r>
              <a:rPr kumimoji="1" lang="en-US" altLang="zh-TW" dirty="0"/>
              <a:t>seconds</a:t>
            </a:r>
          </a:p>
          <a:p>
            <a:r>
              <a:rPr kumimoji="1" lang="en-US" altLang="zh-TW" dirty="0" smtClean="0"/>
              <a:t>On the citation problem</a:t>
            </a:r>
          </a:p>
          <a:p>
            <a:pPr lvl="1"/>
            <a:r>
              <a:rPr kumimoji="1" lang="en-US" altLang="zh-TW" dirty="0"/>
              <a:t>Single thread: </a:t>
            </a:r>
            <a:r>
              <a:rPr kumimoji="1" lang="en-US" altLang="zh-TW" dirty="0" smtClean="0"/>
              <a:t>24.2 </a:t>
            </a:r>
            <a:r>
              <a:rPr kumimoji="1" lang="en-US" altLang="zh-TW" dirty="0"/>
              <a:t>seconds</a:t>
            </a:r>
          </a:p>
          <a:p>
            <a:pPr lvl="1"/>
            <a:r>
              <a:rPr kumimoji="1" lang="en-US" altLang="zh-TW" dirty="0"/>
              <a:t>Multithreaded 8 core: 6</a:t>
            </a:r>
            <a:r>
              <a:rPr kumimoji="1" lang="en-US" altLang="zh-TW" dirty="0" smtClean="0"/>
              <a:t>.5 </a:t>
            </a:r>
            <a:r>
              <a:rPr kumimoji="1" lang="en-US" altLang="zh-TW" dirty="0"/>
              <a:t>seconds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558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zh-TW" dirty="0" smtClean="0"/>
              <a:t>Code</a:t>
            </a:r>
          </a:p>
          <a:p>
            <a:pPr lvl="1"/>
            <a:r>
              <a:rPr kumimoji="1" lang="en-US" altLang="zh-TW" dirty="0">
                <a:hlinkClick r:id="rId2"/>
              </a:rPr>
              <a:t>https://github.com/fumin/string-</a:t>
            </a:r>
            <a:r>
              <a:rPr kumimoji="1" lang="en-US" altLang="zh-TW" dirty="0" smtClean="0">
                <a:hlinkClick r:id="rId2"/>
              </a:rPr>
              <a:t>clustering</a:t>
            </a:r>
            <a:endParaRPr kumimoji="1" lang="en-US" altLang="zh-TW" dirty="0" smtClean="0"/>
          </a:p>
          <a:p>
            <a:r>
              <a:rPr kumimoji="1" lang="en-US" altLang="zh-TW" dirty="0" smtClean="0"/>
              <a:t>Datasets</a:t>
            </a:r>
          </a:p>
          <a:p>
            <a:pPr lvl="1"/>
            <a:r>
              <a:rPr kumimoji="1" lang="en-US" altLang="zh-TW" dirty="0" err="1" smtClean="0"/>
              <a:t>Redis</a:t>
            </a:r>
            <a:r>
              <a:rPr kumimoji="1" lang="en-US" altLang="zh-TW" dirty="0" smtClean="0"/>
              <a:t> keys: </a:t>
            </a:r>
            <a:r>
              <a:rPr kumimoji="1" lang="en-US" altLang="zh-TW" dirty="0" err="1"/>
              <a:t>C</a:t>
            </a:r>
            <a:r>
              <a:rPr kumimoji="1" lang="en-US" altLang="zh-TW" dirty="0" err="1" smtClean="0"/>
              <a:t>ardinalblue</a:t>
            </a:r>
            <a:endParaRPr kumimoji="1" lang="en-US" altLang="zh-TW" dirty="0" smtClean="0"/>
          </a:p>
          <a:p>
            <a:pPr lvl="1"/>
            <a:r>
              <a:rPr kumimoji="1" lang="en-US" altLang="zh-TW" dirty="0"/>
              <a:t>Citation: </a:t>
            </a:r>
            <a:r>
              <a:rPr kumimoji="1" lang="en-US" altLang="zh-TW" dirty="0">
                <a:hlinkClick r:id="rId3"/>
              </a:rPr>
              <a:t>http://people.cs.umass.edu/~mccallum/papers/</a:t>
            </a:r>
            <a:r>
              <a:rPr kumimoji="1" lang="en-US" altLang="zh-TW" dirty="0" smtClean="0">
                <a:hlinkClick r:id="rId3"/>
              </a:rPr>
              <a:t>multicoref2005s.pdf</a:t>
            </a:r>
            <a:endParaRPr kumimoji="1" lang="en-US" altLang="zh-TW" dirty="0" smtClean="0"/>
          </a:p>
          <a:p>
            <a:r>
              <a:rPr kumimoji="1" lang="en-US" altLang="zh-TW" dirty="0" smtClean="0"/>
              <a:t>Haskell</a:t>
            </a:r>
          </a:p>
          <a:p>
            <a:pPr lvl="1"/>
            <a:r>
              <a:rPr kumimoji="1" lang="en-US" altLang="zh-TW" dirty="0" smtClean="0"/>
              <a:t>Parallel and Concurrent Programming </a:t>
            </a:r>
            <a:r>
              <a:rPr kumimoji="1" lang="en-US" altLang="zh-TW" dirty="0"/>
              <a:t>in Haskell </a:t>
            </a:r>
            <a:r>
              <a:rPr kumimoji="1" lang="en-US" altLang="zh-TW" dirty="0">
                <a:hlinkClick r:id="rId4"/>
              </a:rPr>
              <a:t>http://ofps.oreilly.com/titles/9781449335946/</a:t>
            </a:r>
            <a:r>
              <a:rPr kumimoji="1" lang="en-US" altLang="zh-TW" dirty="0" smtClean="0">
                <a:hlinkClick r:id="rId4"/>
              </a:rPr>
              <a:t>index.html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Real </a:t>
            </a:r>
            <a:r>
              <a:rPr kumimoji="1" lang="en-US" altLang="zh-TW" dirty="0"/>
              <a:t>World Haskell </a:t>
            </a:r>
            <a:r>
              <a:rPr kumimoji="1" lang="en-US" altLang="zh-TW" dirty="0">
                <a:hlinkClick r:id="rId5"/>
              </a:rPr>
              <a:t>http://book.realworldhaskell.org</a:t>
            </a:r>
            <a:r>
              <a:rPr kumimoji="1" lang="en-US" altLang="zh-TW" dirty="0" smtClean="0">
                <a:hlinkClick r:id="rId5"/>
              </a:rPr>
              <a:t>/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9713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Parallelism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Ex: Find the letter that has 100 words that start with it in a file</a:t>
            </a:r>
            <a:endParaRPr kumimoji="1"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51831" y="3908925"/>
            <a:ext cx="3192379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 smtClean="0"/>
              <a:t>Filter </a:t>
            </a:r>
            <a:r>
              <a:rPr kumimoji="1" lang="en-US" altLang="zh-TW" sz="2800" dirty="0" err="1" smtClean="0"/>
              <a:t>startWith</a:t>
            </a:r>
            <a:r>
              <a:rPr kumimoji="1" lang="en-US" altLang="zh-TW" sz="2800" dirty="0" smtClean="0"/>
              <a:t> ‘a’</a:t>
            </a:r>
            <a:endParaRPr kumimoji="1" lang="zh-TW" altLang="en-US" sz="2800" dirty="0"/>
          </a:p>
        </p:txBody>
      </p:sp>
      <p:sp>
        <p:nvSpPr>
          <p:cNvPr id="12" name="圓角矩形 11"/>
          <p:cNvSpPr/>
          <p:nvPr/>
        </p:nvSpPr>
        <p:spPr>
          <a:xfrm>
            <a:off x="4914231" y="3908925"/>
            <a:ext cx="3192379" cy="11630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 smtClean="0"/>
              <a:t>Filter </a:t>
            </a:r>
            <a:r>
              <a:rPr kumimoji="1" lang="en-US" altLang="zh-TW" sz="2800" dirty="0" err="1" smtClean="0"/>
              <a:t>startWith</a:t>
            </a:r>
            <a:r>
              <a:rPr kumimoji="1" lang="en-US" altLang="zh-TW" sz="2800" dirty="0" smtClean="0"/>
              <a:t> ‘</a:t>
            </a:r>
            <a:r>
              <a:rPr kumimoji="1" lang="en-US" altLang="zh-TW" sz="2800" dirty="0"/>
              <a:t>b</a:t>
            </a:r>
            <a:r>
              <a:rPr kumimoji="1" lang="en-US" altLang="zh-TW" sz="2800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79165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a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Parallelism &amp; Concurrency in Haskell</a:t>
            </a:r>
            <a:endParaRPr kumimoji="1"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804527" y="5248440"/>
            <a:ext cx="1557397" cy="7352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Strategies</a:t>
            </a:r>
            <a:endParaRPr kumimoji="1" lang="zh-TW" altLang="en-US" sz="2400" dirty="0"/>
          </a:p>
        </p:txBody>
      </p:sp>
      <p:sp>
        <p:nvSpPr>
          <p:cNvPr id="8" name="圓角矩形 7"/>
          <p:cNvSpPr/>
          <p:nvPr/>
        </p:nvSpPr>
        <p:spPr>
          <a:xfrm>
            <a:off x="6951580" y="3101472"/>
            <a:ext cx="1882274" cy="7352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Par monad</a:t>
            </a:r>
            <a:endParaRPr kumimoji="1" lang="zh-TW" altLang="en-US" sz="2400" dirty="0"/>
          </a:p>
        </p:txBody>
      </p:sp>
      <p:sp>
        <p:nvSpPr>
          <p:cNvPr id="9" name="圓角矩形 8"/>
          <p:cNvSpPr/>
          <p:nvPr/>
        </p:nvSpPr>
        <p:spPr>
          <a:xfrm>
            <a:off x="3427664" y="1369510"/>
            <a:ext cx="1882274" cy="7352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 smtClean="0"/>
              <a:t>Eval</a:t>
            </a:r>
            <a:r>
              <a:rPr kumimoji="1" lang="en-US" altLang="zh-TW" sz="2400" dirty="0" smtClean="0"/>
              <a:t> monad</a:t>
            </a:r>
            <a:endParaRPr kumimoji="1" lang="zh-TW" altLang="en-US" sz="2400" dirty="0"/>
          </a:p>
        </p:txBody>
      </p:sp>
      <p:sp>
        <p:nvSpPr>
          <p:cNvPr id="10" name="圓角矩形 9"/>
          <p:cNvSpPr/>
          <p:nvPr/>
        </p:nvSpPr>
        <p:spPr>
          <a:xfrm>
            <a:off x="360949" y="5208335"/>
            <a:ext cx="2072104" cy="5782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/>
              <a:t>STM, Software Transaction Memory</a:t>
            </a:r>
            <a:endParaRPr kumimoji="1" lang="zh-TW" altLang="en-US" sz="1600" dirty="0"/>
          </a:p>
        </p:txBody>
      </p:sp>
      <p:sp>
        <p:nvSpPr>
          <p:cNvPr id="11" name="圓角矩形 10"/>
          <p:cNvSpPr/>
          <p:nvPr/>
        </p:nvSpPr>
        <p:spPr>
          <a:xfrm>
            <a:off x="1414380" y="3403602"/>
            <a:ext cx="946483" cy="44917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 smtClean="0"/>
              <a:t>MVar</a:t>
            </a:r>
            <a:endParaRPr kumimoji="1" lang="zh-TW" altLang="en-US" sz="1600" dirty="0"/>
          </a:p>
        </p:txBody>
      </p:sp>
      <p:sp>
        <p:nvSpPr>
          <p:cNvPr id="12" name="圓角矩形 11"/>
          <p:cNvSpPr/>
          <p:nvPr/>
        </p:nvSpPr>
        <p:spPr>
          <a:xfrm>
            <a:off x="360949" y="1600200"/>
            <a:ext cx="1724525" cy="5968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smtClean="0"/>
              <a:t>Asynchronous Exceptions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109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Motivation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Problems</a:t>
            </a:r>
          </a:p>
          <a:p>
            <a:pPr lvl="1"/>
            <a:r>
              <a:rPr kumimoji="1" lang="en-US" altLang="zh-TW" dirty="0" smtClean="0"/>
              <a:t>Keys stored in </a:t>
            </a:r>
            <a:r>
              <a:rPr kumimoji="1" lang="en-US" altLang="zh-TW" dirty="0" err="1" smtClean="0"/>
              <a:t>Redis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Cleanup of textual data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54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Motivation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Problems</a:t>
            </a:r>
          </a:p>
          <a:p>
            <a:pPr lvl="1"/>
            <a:r>
              <a:rPr kumimoji="1" lang="en-US" altLang="zh-TW" dirty="0" smtClean="0"/>
              <a:t>Keys stored in </a:t>
            </a:r>
            <a:r>
              <a:rPr kumimoji="1" lang="en-US" altLang="zh-TW" dirty="0" err="1" smtClean="0"/>
              <a:t>Redis</a:t>
            </a:r>
            <a:endParaRPr kumimoji="1" lang="en-US" altLang="zh-TW" dirty="0" smtClean="0"/>
          </a:p>
          <a:p>
            <a:pPr lvl="1"/>
            <a:endParaRPr kumimoji="1" lang="zh-TW" altLang="en-US" dirty="0"/>
          </a:p>
        </p:txBody>
      </p:sp>
      <p:pic>
        <p:nvPicPr>
          <p:cNvPr id="4" name="圖片 3" descr="Screen Shot 2013-06-16 at 下午9.3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8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Motivation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Problems</a:t>
            </a:r>
          </a:p>
          <a:p>
            <a:pPr lvl="1"/>
            <a:r>
              <a:rPr kumimoji="1" lang="en-US" altLang="zh-TW" dirty="0" smtClean="0"/>
              <a:t>Keys stored in </a:t>
            </a:r>
            <a:r>
              <a:rPr kumimoji="1" lang="en-US" altLang="zh-TW" dirty="0" err="1" smtClean="0"/>
              <a:t>Redis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Cleanup of textual data</a:t>
            </a:r>
          </a:p>
          <a:p>
            <a:r>
              <a:rPr kumimoji="1" lang="en-US" altLang="zh-TW" dirty="0" smtClean="0"/>
              <a:t>Solution:</a:t>
            </a:r>
          </a:p>
          <a:p>
            <a:pPr lvl="1"/>
            <a:r>
              <a:rPr kumimoji="1" lang="en-US" altLang="zh-TW" dirty="0" err="1" smtClean="0"/>
              <a:t>Damerau-Levenshtein</a:t>
            </a:r>
            <a:r>
              <a:rPr kumimoji="1" lang="en-US" altLang="zh-TW" dirty="0" smtClean="0"/>
              <a:t> distance</a:t>
            </a:r>
          </a:p>
          <a:p>
            <a:pPr lvl="1"/>
            <a:r>
              <a:rPr kumimoji="1" lang="en-US" altLang="zh-TW" dirty="0" smtClean="0"/>
              <a:t>K-</a:t>
            </a:r>
            <a:r>
              <a:rPr kumimoji="1" lang="en-US" altLang="zh-TW" dirty="0" err="1" smtClean="0"/>
              <a:t>medoids</a:t>
            </a:r>
            <a:r>
              <a:rPr kumimoji="1" lang="en-US" altLang="zh-TW" dirty="0" smtClean="0"/>
              <a:t> algorithm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858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Motivation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kumimoji="1" lang="en-US" altLang="zh-TW" dirty="0" smtClean="0"/>
              <a:t>K-</a:t>
            </a:r>
            <a:r>
              <a:rPr kumimoji="1" lang="en-US" altLang="zh-TW" dirty="0" err="1" smtClean="0"/>
              <a:t>medoids</a:t>
            </a:r>
            <a:r>
              <a:rPr kumimoji="1" lang="en-US" altLang="zh-TW" dirty="0" smtClean="0"/>
              <a:t> algorithm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" y="2272632"/>
            <a:ext cx="9140268" cy="45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3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2530</TotalTime>
  <Words>2231</Words>
  <Application>Microsoft Macintosh PowerPoint</Application>
  <PresentationFormat>如螢幕大小 (4:3)</PresentationFormat>
  <Paragraphs>356</Paragraphs>
  <Slides>38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Office 佈景主題</vt:lpstr>
      <vt:lpstr>Parallelism in Haskell</vt:lpstr>
      <vt:lpstr>Parallelism &amp; Concurrency</vt:lpstr>
      <vt:lpstr>Parallelism (nondetermistic)</vt:lpstr>
      <vt:lpstr>Parallelism</vt:lpstr>
      <vt:lpstr>Parallelism &amp; Concurrency in Haskell</vt:lpstr>
      <vt:lpstr>Motivation</vt:lpstr>
      <vt:lpstr>Motivation</vt:lpstr>
      <vt:lpstr>Motivation</vt:lpstr>
      <vt:lpstr>Motivation</vt:lpstr>
      <vt:lpstr>Eval monad</vt:lpstr>
      <vt:lpstr>1. Eval monad</vt:lpstr>
      <vt:lpstr>1. Eval monad</vt:lpstr>
      <vt:lpstr>2. Strategies</vt:lpstr>
      <vt:lpstr>3. Par monad</vt:lpstr>
      <vt:lpstr>3. Par monad</vt:lpstr>
      <vt:lpstr>Caveats of Haskell parallelism</vt:lpstr>
      <vt:lpstr>Spark conversions</vt:lpstr>
      <vt:lpstr>Eval monad caveats – GC’d sparks</vt:lpstr>
      <vt:lpstr>Eval monad caveats – GC’d sparks</vt:lpstr>
      <vt:lpstr>Eval monad caveats – forget to `force`</vt:lpstr>
      <vt:lpstr>Eval monad caveats – forget to `force`</vt:lpstr>
      <vt:lpstr>Eval monad caveats – forget to `force`</vt:lpstr>
      <vt:lpstr>Caveats of Haskell parallelism</vt:lpstr>
      <vt:lpstr>Par monad caveat – Divide &amp; Conquer</vt:lpstr>
      <vt:lpstr>Par monad caveat – Divide &amp; Conquer</vt:lpstr>
      <vt:lpstr>Par monad caveat – Divide &amp; Conquer</vt:lpstr>
      <vt:lpstr>Data flow  V.S.  Equational reasoning &amp; Lazy evaluation</vt:lpstr>
      <vt:lpstr>Data flow  V.S.  Equational reasoning &amp; Lazy evaluation</vt:lpstr>
      <vt:lpstr>Data flow  V.S.  Equational reasoning &amp; Lazy evaluation</vt:lpstr>
      <vt:lpstr>Data flow  V.S.  Equational reasoning &amp; Lazy evaluation</vt:lpstr>
      <vt:lpstr>Data flow  V.S.  Equational reasoning &amp; Lazy evaluation</vt:lpstr>
      <vt:lpstr>Data flow  V.S.  Equational reasoning &amp; Lazy evaluation</vt:lpstr>
      <vt:lpstr>Parallelism  V.S. Function that’s best expressed imperatively</vt:lpstr>
      <vt:lpstr>Take away ideas</vt:lpstr>
      <vt:lpstr>Haskell stands out in Visibility </vt:lpstr>
      <vt:lpstr>Be alert of common pitfalls</vt:lpstr>
      <vt:lpstr>It works on real world problems!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apple mac</dc:creator>
  <cp:lastModifiedBy>apple mac</cp:lastModifiedBy>
  <cp:revision>51</cp:revision>
  <dcterms:created xsi:type="dcterms:W3CDTF">2013-06-15T07:01:29Z</dcterms:created>
  <dcterms:modified xsi:type="dcterms:W3CDTF">2013-06-17T19:55:18Z</dcterms:modified>
</cp:coreProperties>
</file>